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3" r:id="rId2"/>
    <p:sldMasterId id="2147483685" r:id="rId3"/>
  </p:sldMasterIdLst>
  <p:notesMasterIdLst>
    <p:notesMasterId r:id="rId49"/>
  </p:notesMasterIdLst>
  <p:sldIdLst>
    <p:sldId id="256" r:id="rId4"/>
    <p:sldId id="403" r:id="rId5"/>
    <p:sldId id="405" r:id="rId6"/>
    <p:sldId id="407" r:id="rId7"/>
    <p:sldId id="408" r:id="rId8"/>
    <p:sldId id="406" r:id="rId9"/>
    <p:sldId id="404" r:id="rId10"/>
    <p:sldId id="409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8" r:id="rId23"/>
    <p:sldId id="379" r:id="rId24"/>
    <p:sldId id="380" r:id="rId25"/>
    <p:sldId id="402" r:id="rId26"/>
    <p:sldId id="382" r:id="rId27"/>
    <p:sldId id="376" r:id="rId28"/>
    <p:sldId id="381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4" r:id="rId38"/>
    <p:sldId id="391" r:id="rId39"/>
    <p:sldId id="393" r:id="rId40"/>
    <p:sldId id="392" r:id="rId41"/>
    <p:sldId id="395" r:id="rId42"/>
    <p:sldId id="339" r:id="rId43"/>
    <p:sldId id="396" r:id="rId44"/>
    <p:sldId id="397" r:id="rId45"/>
    <p:sldId id="400" r:id="rId46"/>
    <p:sldId id="401" r:id="rId47"/>
    <p:sldId id="291" r:id="rId48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50"/>
      <p:bold r:id="rId51"/>
      <p:italic r:id="rId52"/>
      <p:boldItalic r:id="rId53"/>
    </p:embeddedFont>
    <p:embeddedFont>
      <p:font typeface="Ubuntu" panose="020B060402020202020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CFBC"/>
    <a:srgbClr val="FF7F00"/>
    <a:srgbClr val="FF9999"/>
    <a:srgbClr val="FF7C80"/>
    <a:srgbClr val="FF6600"/>
    <a:srgbClr val="FF505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2" autoAdjust="0"/>
    <p:restoredTop sz="94388" autoAdjust="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E588-9CD6-42F8-AC6D-1B72768933EE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7BA2-19F3-48BC-9B2F-C04C5512C3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15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11023"/>
            <a:ext cx="7772400" cy="2520279"/>
          </a:xfrm>
        </p:spPr>
        <p:txBody>
          <a:bodyPr/>
          <a:lstStyle>
            <a:lvl1pPr algn="ctr">
              <a:defRPr>
                <a:effectLst/>
                <a:latin typeface="Ubuntu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509256"/>
            <a:ext cx="7776864" cy="1270992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99"/>
                </a:solidFill>
                <a:latin typeface="Ubuntu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6025C028-1B69-4C31-808B-545DE3496FA1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667F9FAD-270C-4ACD-A86B-5E78CC6EFC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08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8FAB-8AFD-4266-A892-906084372047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11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7B94-C39D-44B9-9FCD-9224349EA856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22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80" y="260648"/>
            <a:ext cx="8549640" cy="2838177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917A-DA61-419D-B363-BC919879ED53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323850" y="3284538"/>
            <a:ext cx="8569325" cy="17287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FFF99"/>
                </a:solidFill>
              </a:defRPr>
            </a:lvl1pPr>
            <a:lvl2pPr marL="457200" indent="0" algn="r">
              <a:buNone/>
              <a:defRPr>
                <a:solidFill>
                  <a:srgbClr val="FFFF99"/>
                </a:solidFill>
              </a:defRPr>
            </a:lvl2pPr>
            <a:lvl3pPr marL="914400" indent="0" algn="r">
              <a:buNone/>
              <a:defRPr>
                <a:solidFill>
                  <a:srgbClr val="FFFF99"/>
                </a:solidFill>
              </a:defRPr>
            </a:lvl3pPr>
            <a:lvl4pPr marL="1371600" indent="0" algn="r">
              <a:buNone/>
              <a:defRPr>
                <a:solidFill>
                  <a:srgbClr val="FFFF99"/>
                </a:solidFill>
              </a:defRPr>
            </a:lvl4pPr>
            <a:lvl5pPr marL="1828800" indent="0" algn="r">
              <a:buNone/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2423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731D-1025-4639-A51A-922214AFBD47}" type="datetime1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5B69-FF7A-43A9-AE69-2F26820D588C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92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DE73-056B-430D-AB31-EB76D61DFD73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7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708B-2E16-4B26-A670-F0A9776A209C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86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DEAD-5A11-41F9-B5D2-282DCCB6EE1C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14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24BB-321C-4A38-9E1E-CC645B45A299}" type="datetime1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21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35A6-AD03-4155-8A03-AAE07C4DC6AC}" type="datetime1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92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01D8-6EEA-42D7-B2F5-0A69E8EC06CF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59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D6FB-5061-4880-8D16-D26AB63A4D70}" type="datetime1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812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5CFF-1E42-419E-9954-DD31C1189BE0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85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64A7-7092-4988-8936-C2F488588543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6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C2D8-486D-4527-A153-AE8FF377807D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1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4776-7DE7-4691-B22A-FB62B1FA5A82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6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-11023"/>
            <a:ext cx="7772400" cy="2520279"/>
          </a:xfrm>
        </p:spPr>
        <p:txBody>
          <a:bodyPr/>
          <a:lstStyle>
            <a:lvl1pPr algn="ctr">
              <a:defRPr>
                <a:effectLst/>
                <a:latin typeface="Ubuntu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509256"/>
            <a:ext cx="7776864" cy="1270992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99"/>
                </a:solidFill>
                <a:latin typeface="Ubuntu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FADC6DDC-C442-4FD0-A7E6-CE9041915BE2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667F9FAD-270C-4ACD-A86B-5E78CC6EFC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60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E9AE-2AD6-4DDA-A8DB-FF8EB0D9ADE3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1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7708-BC06-4A37-88A1-850E3C61FD5A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434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A3E5-5C1E-4ED9-96F6-A5A110F837EE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72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CB5E-F73A-452B-B366-A124C4DAFB6B}" type="datetime1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4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7D4-57C5-41BE-BDC7-47F9AE0EFF94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462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19C8-8E01-4BE5-8EA8-0B2CAE7D72E6}" type="datetime1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76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C76A-99C5-4543-9B35-9142AA3B2231}" type="datetime1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149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6C0C-281F-4C59-8C28-9610559DC631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963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4654-3112-449E-85A4-B8AE4DCCD830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77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2061-0A9D-45BC-82DB-F04A49F78045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1B30-6DDE-40F2-AB1C-7D6B6FD71AE6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87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7180" y="260648"/>
            <a:ext cx="8549640" cy="2838177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B1BA-A9B9-4D80-9744-F6EA80C8408B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/>
          </p:nvPr>
        </p:nvSpPr>
        <p:spPr>
          <a:xfrm>
            <a:off x="323850" y="3284538"/>
            <a:ext cx="8569325" cy="17287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FFF99"/>
                </a:solidFill>
              </a:defRPr>
            </a:lvl1pPr>
            <a:lvl2pPr marL="457200" indent="0" algn="r">
              <a:buNone/>
              <a:defRPr>
                <a:solidFill>
                  <a:srgbClr val="FFFF99"/>
                </a:solidFill>
              </a:defRPr>
            </a:lvl2pPr>
            <a:lvl3pPr marL="914400" indent="0" algn="r">
              <a:buNone/>
              <a:defRPr>
                <a:solidFill>
                  <a:srgbClr val="FFFF99"/>
                </a:solidFill>
              </a:defRPr>
            </a:lvl3pPr>
            <a:lvl4pPr marL="1371600" indent="0" algn="r">
              <a:buNone/>
              <a:defRPr>
                <a:solidFill>
                  <a:srgbClr val="FFFF99"/>
                </a:solidFill>
              </a:defRPr>
            </a:lvl4pPr>
            <a:lvl5pPr marL="1828800" indent="0" algn="r">
              <a:buNone/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95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3249-1313-4265-B2BE-4EC2E86AAE7D}" type="datetime1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136-36BC-4096-8430-5FBE635648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4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43E7-718C-481E-B7AA-7F5491A5164B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AF82-A0A2-4D9A-8BBF-1F9552FCB278}" type="datetime1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08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5EC4-BD8D-46D4-96B6-E14D0FE3B4A0}" type="datetime1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3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AA00-3721-44FE-A697-7A89ED970C61}" type="datetime1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0995-4C93-4C1A-95CB-A460E0BD912D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9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C81-C17E-4912-8DFB-78B1BA6EDF0E}" type="datetime1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1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FF7F00"/>
              </a:gs>
              <a:gs pos="37000">
                <a:srgbClr val="FFB10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46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780929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E198-A81A-452B-9AF3-28AA566F6772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FFFF99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FFFF99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618"/>
            <a:ext cx="9144000" cy="36195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buntu" pitchFamily="34" charset="0"/>
              </a:defRPr>
            </a:lvl1pPr>
          </a:lstStyle>
          <a:p>
            <a:fld id="{26D1B823-C106-4D45-A881-C6F77C6C74CB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91680" y="635635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buntu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44208" y="6356350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buntu" pitchFamily="34" charset="0"/>
              </a:defRPr>
            </a:lvl1pPr>
          </a:lstStyle>
          <a:p>
            <a:fld id="{F5B05779-7EA3-4EFE-A604-15C44B3113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outerShdw dist="50800" dir="5400000" sx="26000" sy="26000" algn="ctr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-14288" y="0"/>
            <a:ext cx="9158288" cy="81618"/>
          </a:xfrm>
          <a:prstGeom prst="rect">
            <a:avLst/>
          </a:prstGeom>
          <a:gradFill flip="none" rotWithShape="1">
            <a:gsLst>
              <a:gs pos="100000">
                <a:srgbClr val="FF7F00"/>
              </a:gs>
              <a:gs pos="37000">
                <a:srgbClr val="FFB10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F:\Utilidades\Logomarcas\02-Copel-Subsidiarias\Holding\Com Bandeira do Estado\png\copel-estado-06.png"/>
          <p:cNvPicPr>
            <a:picLocks noChangeAspect="1" noChangeArrowheads="1"/>
          </p:cNvPicPr>
          <p:nvPr userDrawn="1"/>
        </p:nvPicPr>
        <p:blipFill>
          <a:blip r:embed="rId1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839" y="6340754"/>
            <a:ext cx="1872208" cy="42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7F00"/>
          </a:solidFill>
          <a:effectLst/>
          <a:latin typeface="Ubuntu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Ubuntu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Ubuntu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Ubuntu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Ubuntu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Ubuntu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FF7F00"/>
              </a:gs>
              <a:gs pos="37000">
                <a:srgbClr val="FFB10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1" y="1778282"/>
            <a:ext cx="9144001" cy="507971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37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7601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980335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A29-05C9-4366-A51E-EA78056A4883}" type="datetime1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9FAD-270C-4ACD-A86B-5E78CC6EFC1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3619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28" y="548680"/>
            <a:ext cx="4101213" cy="925364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7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6000" b="1" kern="1200">
          <a:solidFill>
            <a:schemeClr val="tx1">
              <a:lumMod val="65000"/>
              <a:lumOff val="3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FFFF99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FFFF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936104"/>
          </a:xfrm>
        </p:spPr>
        <p:txBody>
          <a:bodyPr>
            <a:noAutofit/>
          </a:bodyPr>
          <a:lstStyle/>
          <a:p>
            <a:r>
              <a:rPr lang="pt-BR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30000"/>
                    </a:srgbClr>
                  </a:outerShdw>
                </a:effectLst>
              </a:rPr>
              <a:t>Política Nacional de Segurança de Barragens</a:t>
            </a:r>
            <a:endParaRPr lang="pt-BR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270992"/>
          </a:xfrm>
        </p:spPr>
        <p:txBody>
          <a:bodyPr>
            <a:normAutofit/>
          </a:bodyPr>
          <a:lstStyle/>
          <a:p>
            <a:r>
              <a:rPr lang="pt-BR" dirty="0" smtClean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WORKSHOP SOBRE AÇÕES EMERGENCIAIS</a:t>
            </a:r>
          </a:p>
          <a:p>
            <a:r>
              <a:rPr lang="pt-BR" dirty="0" smtClean="0">
                <a:effectLst>
                  <a:outerShdw blurRad="635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Kironi Oliveira Pires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40768"/>
            <a:ext cx="3296916" cy="120499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F:\Utilidades\Logomarcas\02-Copel-Subsidiarias\Holding\Com Bandeira do Estado\png\copel-estado-0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8546" y="5802816"/>
            <a:ext cx="867439" cy="8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/>
              <a:t>A Lei aplica-se a barragens (</a:t>
            </a:r>
            <a:r>
              <a:rPr lang="pt-BR" sz="2500" b="1" dirty="0" err="1" smtClean="0"/>
              <a:t>Art</a:t>
            </a:r>
            <a:r>
              <a:rPr lang="pt-BR" sz="2500" b="1" dirty="0" smtClean="0"/>
              <a:t> 1°):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/>
              <a:t>I - altura do maciço, contada do ponto mais baixo da fundação à crista, maior ou igual a 15m (quinze metros);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/>
              <a:t>II - capacidade total do reservatório maior ou igual a 3.000.000m³;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III - reservatório que contenha resíduos perigosos conforme normas técnicas aplicáveis;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IV - categoria de dano potencial associado, médio ou alto, em termos econômicos, sociais, ambientais ou de perda de vidas humanas, conforme definido no art. 6°.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1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Responsabilidade pela Fiscalização (</a:t>
            </a:r>
            <a:r>
              <a:rPr lang="pt-BR" sz="2500" b="1" dirty="0" err="1"/>
              <a:t>Art</a:t>
            </a:r>
            <a:r>
              <a:rPr lang="pt-BR" sz="2500" b="1" dirty="0"/>
              <a:t> 5°):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algn="just">
              <a:spcBef>
                <a:spcPts val="0"/>
              </a:spcBef>
            </a:pPr>
            <a:r>
              <a:rPr lang="pt-BR" sz="2500" dirty="0"/>
              <a:t>à entidade que outorgou o direito de uso dos recursos hídricos </a:t>
            </a:r>
            <a:r>
              <a:rPr lang="pt-BR" sz="2500" dirty="0" smtClean="0">
                <a:sym typeface="Wingdings" panose="05000000000000000000" pitchFamily="2" charset="2"/>
              </a:rPr>
              <a:t> </a:t>
            </a:r>
            <a:r>
              <a:rPr lang="pt-BR" sz="2500" b="1" dirty="0" smtClean="0">
                <a:solidFill>
                  <a:srgbClr val="FF0000"/>
                </a:solidFill>
              </a:rPr>
              <a:t>ANA</a:t>
            </a:r>
            <a:r>
              <a:rPr lang="pt-BR" sz="2500" dirty="0" smtClean="0"/>
              <a:t> </a:t>
            </a:r>
            <a:r>
              <a:rPr lang="pt-BR" sz="2500" dirty="0"/>
              <a:t>(domínio federal); entidades estaduais (domínio estadual). </a:t>
            </a:r>
            <a:r>
              <a:rPr lang="pt-BR" sz="2500" dirty="0" err="1"/>
              <a:t>Ex</a:t>
            </a:r>
            <a:r>
              <a:rPr lang="pt-BR" sz="2500" dirty="0"/>
              <a:t> </a:t>
            </a:r>
            <a:r>
              <a:rPr lang="pt-BR" sz="2500" b="1" dirty="0">
                <a:solidFill>
                  <a:srgbClr val="FF0000"/>
                </a:solidFill>
              </a:rPr>
              <a:t>Paraná:</a:t>
            </a:r>
            <a:r>
              <a:rPr lang="pt-BR" sz="2500" dirty="0"/>
              <a:t> </a:t>
            </a:r>
            <a:r>
              <a:rPr lang="pt-BR" sz="2500" b="1" dirty="0" smtClean="0">
                <a:solidFill>
                  <a:srgbClr val="FF0000"/>
                </a:solidFill>
              </a:rPr>
              <a:t>Instituto </a:t>
            </a:r>
            <a:r>
              <a:rPr lang="pt-BR" sz="2500" b="1" dirty="0">
                <a:solidFill>
                  <a:srgbClr val="FF0000"/>
                </a:solidFill>
              </a:rPr>
              <a:t>das Águas</a:t>
            </a:r>
            <a:r>
              <a:rPr lang="pt-BR" sz="2500" dirty="0"/>
              <a:t>.</a:t>
            </a:r>
          </a:p>
          <a:p>
            <a:pPr algn="just">
              <a:spcBef>
                <a:spcPts val="0"/>
              </a:spcBef>
            </a:pPr>
            <a:endParaRPr lang="pt-BR" sz="2500" dirty="0"/>
          </a:p>
          <a:p>
            <a:pPr algn="just">
              <a:spcBef>
                <a:spcPts val="0"/>
              </a:spcBef>
            </a:pPr>
            <a:r>
              <a:rPr lang="pt-BR" sz="2500" dirty="0"/>
              <a:t>à entidade que concedeu ou autorizou o uso do potencial hidráulico (</a:t>
            </a:r>
            <a:r>
              <a:rPr lang="pt-BR" sz="2500" dirty="0" err="1"/>
              <a:t>obs</a:t>
            </a:r>
            <a:r>
              <a:rPr lang="pt-BR" sz="2500" dirty="0"/>
              <a:t>: uso preponderante de geração hidrelétrica)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</a:t>
            </a:r>
            <a:r>
              <a:rPr lang="pt-BR" sz="2500" b="1" dirty="0">
                <a:solidFill>
                  <a:srgbClr val="FF0000"/>
                </a:solidFill>
              </a:rPr>
              <a:t>ANEEL.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5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Responsabilidade pela Fiscalização (</a:t>
            </a:r>
            <a:r>
              <a:rPr lang="pt-BR" sz="2500" b="1" dirty="0" err="1"/>
              <a:t>Art</a:t>
            </a:r>
            <a:r>
              <a:rPr lang="pt-BR" sz="2500" b="1" dirty="0"/>
              <a:t> 5°):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algn="just">
              <a:spcBef>
                <a:spcPts val="0"/>
              </a:spcBef>
            </a:pPr>
            <a:r>
              <a:rPr lang="pt-BR" sz="2500" dirty="0"/>
              <a:t>à entidade outorgante de direitos minerários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</a:t>
            </a:r>
            <a:r>
              <a:rPr lang="pt-BR" sz="2500" dirty="0"/>
              <a:t>(</a:t>
            </a:r>
            <a:r>
              <a:rPr lang="pt-BR" sz="2500" b="1" dirty="0"/>
              <a:t>Departamento Nacional de Produção </a:t>
            </a:r>
            <a:r>
              <a:rPr lang="pt-BR" sz="2500" b="1" dirty="0" smtClean="0"/>
              <a:t>Mineral - </a:t>
            </a:r>
            <a:r>
              <a:rPr lang="pt-BR" sz="2500" b="1" dirty="0" smtClean="0">
                <a:solidFill>
                  <a:srgbClr val="FF0000"/>
                </a:solidFill>
              </a:rPr>
              <a:t>DNPM</a:t>
            </a:r>
            <a:r>
              <a:rPr lang="pt-BR" sz="2500" dirty="0" smtClean="0"/>
              <a:t>).</a:t>
            </a:r>
            <a:endParaRPr lang="pt-BR" sz="2500" dirty="0"/>
          </a:p>
          <a:p>
            <a:pPr algn="just">
              <a:spcBef>
                <a:spcPts val="0"/>
              </a:spcBef>
            </a:pPr>
            <a:endParaRPr lang="pt-BR" sz="2500" dirty="0"/>
          </a:p>
          <a:p>
            <a:pPr algn="just">
              <a:spcBef>
                <a:spcPts val="0"/>
              </a:spcBef>
            </a:pPr>
            <a:r>
              <a:rPr lang="pt-BR" sz="2500" dirty="0"/>
              <a:t>à entidade que forneceu licença ambiental (LI e LO) para disposição de resíduos industriais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</a:t>
            </a:r>
            <a:r>
              <a:rPr lang="pt-BR" sz="2500" b="1" dirty="0">
                <a:solidFill>
                  <a:srgbClr val="FF0000"/>
                </a:solidFill>
              </a:rPr>
              <a:t>IBAMA</a:t>
            </a:r>
            <a:r>
              <a:rPr lang="pt-BR" sz="2500" dirty="0"/>
              <a:t> (domínio federal); entidades estaduais (domínio estadual). </a:t>
            </a:r>
            <a:r>
              <a:rPr lang="pt-BR" sz="2500" dirty="0" err="1"/>
              <a:t>Ex</a:t>
            </a:r>
            <a:r>
              <a:rPr lang="pt-BR" sz="2500" dirty="0"/>
              <a:t> Paraná: </a:t>
            </a:r>
            <a:r>
              <a:rPr lang="pt-BR" sz="2500" b="1" dirty="0">
                <a:solidFill>
                  <a:srgbClr val="FF0000"/>
                </a:solidFill>
              </a:rPr>
              <a:t>Instituto Ambiental do Paraná - IAP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7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Classificação das barragens (</a:t>
            </a:r>
            <a:r>
              <a:rPr lang="pt-BR" sz="2500" b="1" dirty="0" err="1"/>
              <a:t>Art</a:t>
            </a:r>
            <a:r>
              <a:rPr lang="pt-BR" sz="2500" b="1" dirty="0"/>
              <a:t> 7°):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b="1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pt-BR" sz="2500" dirty="0" smtClean="0"/>
              <a:t>critérios </a:t>
            </a:r>
            <a:r>
              <a:rPr lang="pt-BR" sz="2500" dirty="0"/>
              <a:t>gerais estabelecidos pelo CNRH </a:t>
            </a:r>
            <a:r>
              <a:rPr lang="pt-BR" sz="2500" dirty="0" smtClean="0">
                <a:sym typeface="Wingdings" panose="05000000000000000000" pitchFamily="2" charset="2"/>
              </a:rPr>
              <a:t> </a:t>
            </a:r>
            <a:r>
              <a:rPr lang="pt-BR" sz="2500" dirty="0" smtClean="0"/>
              <a:t>Resolução </a:t>
            </a:r>
            <a:r>
              <a:rPr lang="pt-BR" sz="2500" dirty="0"/>
              <a:t>n° 143/2012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>
                <a:sym typeface="Wingdings" panose="05000000000000000000" pitchFamily="2" charset="2"/>
              </a:rPr>
              <a:t> </a:t>
            </a:r>
            <a:r>
              <a:rPr lang="pt-BR" sz="2500" dirty="0" smtClean="0"/>
              <a:t>quais </a:t>
            </a:r>
            <a:r>
              <a:rPr lang="pt-BR" sz="2500" dirty="0"/>
              <a:t>critérios?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2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6" y="1700808"/>
            <a:ext cx="8665887" cy="36004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9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3"/>
            <a:ext cx="5328592" cy="66196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4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72"/>
            <a:ext cx="8303660" cy="69308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5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78"/>
            <a:ext cx="9144000" cy="68402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4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0"/>
            <a:ext cx="8003231" cy="68557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2"/>
            <a:ext cx="7848872" cy="68557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8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Relevância das barragens para o desenvolvimento </a:t>
            </a:r>
            <a:r>
              <a:rPr lang="pt-BR" b="1" dirty="0" err="1" smtClean="0"/>
              <a:t>sociecônomico</a:t>
            </a:r>
            <a:r>
              <a:rPr lang="pt-BR" b="1" dirty="0" smtClean="0"/>
              <a:t>.</a:t>
            </a:r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Acidentes com barragens.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Consequências da Classificação: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Periodicidade de inspeções regulares;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Periodicidade de revisões periódicas de segurança;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Obrigatoriedade do PAE (Dano Alto).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7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PERIODICIDADES CONFORME </a:t>
            </a:r>
            <a:r>
              <a:rPr lang="pt-BR" sz="2500" b="1" dirty="0" smtClean="0"/>
              <a:t>CLASSIFICAÇÃO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5802998"/>
            <a:ext cx="5760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S: Semestral; A: Anual; B: </a:t>
            </a:r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buntu" pitchFamily="34" charset="0"/>
              </a:rPr>
              <a:t>Bianual</a:t>
            </a:r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  <a:latin typeface="Ubuntu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8358"/>
            <a:ext cx="7190888" cy="3240360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8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PERIODICIDADES CONFORME </a:t>
            </a:r>
            <a:r>
              <a:rPr lang="pt-BR" sz="2500" b="1" dirty="0" smtClean="0"/>
              <a:t>CLASSIFICAÇÃO</a:t>
            </a:r>
            <a:endParaRPr lang="pt-BR" sz="25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4" y="2564903"/>
            <a:ext cx="7172846" cy="3561259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4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 smtClean="0"/>
              <a:t>Resolução ANEEL n° 696/2015 – Prazos para elaboração do Plano de Segurança e </a:t>
            </a:r>
            <a:r>
              <a:rPr lang="pt-BR" sz="2500" b="1" dirty="0" err="1" smtClean="0"/>
              <a:t>PAEs</a:t>
            </a:r>
            <a:r>
              <a:rPr lang="pt-BR" sz="2500" b="1" dirty="0" smtClean="0"/>
              <a:t>.</a:t>
            </a:r>
            <a:endParaRPr lang="pt-BR" sz="25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0" y="2924944"/>
            <a:ext cx="9037080" cy="2376423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5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Plano de Segurança da Barragem (Art. 8</a:t>
            </a:r>
            <a:r>
              <a:rPr lang="pt-BR" sz="2500" b="1" dirty="0" smtClean="0"/>
              <a:t>°)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b="1" dirty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>
                <a:sym typeface="Wingdings" panose="05000000000000000000" pitchFamily="2" charset="2"/>
              </a:rPr>
              <a:t> </a:t>
            </a:r>
            <a:r>
              <a:rPr lang="pt-BR" sz="2500" b="1" dirty="0" smtClean="0"/>
              <a:t>Conteúdo mínimo:</a:t>
            </a:r>
            <a:endParaRPr lang="pt-BR" sz="25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4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" y="2272"/>
            <a:ext cx="9119465" cy="68397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O órgão fiscalizador deve estabelecer</a:t>
            </a:r>
            <a:r>
              <a:rPr lang="pt-BR" sz="2500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Planos de Segurança:</a:t>
            </a:r>
            <a:r>
              <a:rPr lang="pt-BR" sz="2500" dirty="0"/>
              <a:t> periodicidade de atualização, qualificação do responsável técnico, conteúdo mínimo e nível de detalhamento dos planos de segurança.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Inspeções de segurança regulara e especial (Art. 9): </a:t>
            </a:r>
            <a:r>
              <a:rPr lang="pt-BR" sz="2500" dirty="0"/>
              <a:t>periodicidade, qualificação da equipe responsável, conteúdo mínimo, e o nível de detalhamento em função da categoria de risco e dano potencial associado;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2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O órgão fiscalizador deve estabelecer: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Revisões periódicas de segurança: </a:t>
            </a:r>
            <a:r>
              <a:rPr lang="pt-BR" sz="2500" dirty="0"/>
              <a:t>periodicidade, qualificação técnica da equipe responsável, conteúdo mínimo e o nível de detalhamento em função da categoria de risco e dano potencial associado</a:t>
            </a:r>
            <a:r>
              <a:rPr lang="pt-BR" sz="2500" b="1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4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Revisões periódicas de segurança (Art. 10) : </a:t>
            </a:r>
            <a:r>
              <a:rPr lang="pt-BR" sz="2500" dirty="0"/>
              <a:t>objetiva verificar o estado geral de segurança da barragem, considerando o atual estado da arte para os critérios de projeto, a atualização dos dados hidrológicos e as alterações das condições a montante e jusante</a:t>
            </a:r>
            <a:r>
              <a:rPr lang="pt-BR" sz="2500" b="1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6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Plano de Ação de Emergência - PAE (Art. 11° e 12°)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PAE: </a:t>
            </a:r>
            <a:r>
              <a:rPr lang="pt-BR" sz="2500" dirty="0"/>
              <a:t>estabelece as ações em situação de emergência.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Poderá ser exigido pelo órgão fiscalizador em função da categoria de risco e dano potencial associado, devendo exigi-lo sempre para a barragem classificada como dano potencial associado alto.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Relevância das Barragens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/>
              <a:t>Benefícios:</a:t>
            </a:r>
            <a:endParaRPr lang="pt-BR" sz="2500" dirty="0"/>
          </a:p>
          <a:p>
            <a:pPr marL="0" indent="0" algn="just">
              <a:buNone/>
            </a:pPr>
            <a:endParaRPr lang="pt-BR" sz="2500" dirty="0"/>
          </a:p>
          <a:p>
            <a:pPr marL="400050" lvl="1" indent="0" algn="just">
              <a:buNone/>
            </a:pPr>
            <a:r>
              <a:rPr lang="pt-BR" sz="2500" dirty="0" smtClean="0"/>
              <a:t>fornecimento </a:t>
            </a:r>
            <a:r>
              <a:rPr lang="pt-BR" sz="2500" dirty="0"/>
              <a:t>de água para uso doméstico e industrial, irrigação, </a:t>
            </a:r>
            <a:r>
              <a:rPr lang="pt-BR" sz="2500" dirty="0" err="1"/>
              <a:t>dessedentação</a:t>
            </a:r>
            <a:r>
              <a:rPr lang="pt-BR" sz="2500" dirty="0"/>
              <a:t> de animais, navegação, recreação, controle de enchentes, regulação de vazões, obtenção de energia hidrelétrica e contenção de resíduos de mineração e de indústrias.</a:t>
            </a:r>
          </a:p>
          <a:p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0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" y="2060848"/>
            <a:ext cx="9012510" cy="3843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6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dirty="0" smtClean="0"/>
              <a:t>O </a:t>
            </a:r>
            <a:r>
              <a:rPr lang="pt-BR" sz="2500" b="1" dirty="0"/>
              <a:t>PAE</a:t>
            </a:r>
            <a:r>
              <a:rPr lang="pt-BR" sz="2500" dirty="0"/>
              <a:t> deve estar disponível no empreendimento, prefeituras envolvidas, autoridades competentes, e defesa </a:t>
            </a:r>
            <a:r>
              <a:rPr lang="pt-BR" sz="2500" dirty="0" smtClean="0"/>
              <a:t>civil.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REFLEXÕES: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As instituições estão preparadas? A sociedade está preparada? Existe alguma conscientização da população? As prefeituras, autoridades e defesa civil estão </a:t>
            </a:r>
            <a:r>
              <a:rPr lang="pt-BR" sz="2500" dirty="0" smtClean="0"/>
              <a:t>preparadas?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5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Desafios!</a:t>
            </a:r>
            <a:endParaRPr lang="pt-BR" sz="25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7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Barragens que não </a:t>
            </a:r>
            <a:r>
              <a:rPr lang="pt-BR" sz="2500" dirty="0" smtClean="0"/>
              <a:t>atenderem </a:t>
            </a:r>
            <a:r>
              <a:rPr lang="pt-BR" sz="2500" dirty="0"/>
              <a:t>os requisitos de segurança deverão ser recuperadas ou desativadas </a:t>
            </a:r>
            <a:r>
              <a:rPr lang="pt-BR" sz="2500" dirty="0" smtClean="0"/>
              <a:t> (Art. </a:t>
            </a:r>
            <a:r>
              <a:rPr lang="pt-BR" sz="2500" dirty="0"/>
              <a:t>18</a:t>
            </a:r>
            <a:r>
              <a:rPr lang="pt-BR" sz="2500" dirty="0" smtClean="0"/>
              <a:t>°).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/>
              <a:t>Implementação da Política Nacional de Segurança de Barragens e atuação do Sistema Nacional de Segurança de Barragens (Art. 20°)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dirty="0">
                <a:sym typeface="Wingdings" panose="05000000000000000000" pitchFamily="2" charset="2"/>
              </a:rPr>
              <a:t> </a:t>
            </a:r>
            <a:r>
              <a:rPr lang="pt-BR" sz="2500" dirty="0"/>
              <a:t>diretrizes gerais estabelecidas pelo CNRH </a:t>
            </a:r>
            <a:r>
              <a:rPr lang="pt-BR" sz="2500" dirty="0">
                <a:sym typeface="Wingdings" panose="05000000000000000000" pitchFamily="2" charset="2"/>
              </a:rPr>
              <a:t></a:t>
            </a:r>
            <a:r>
              <a:rPr lang="pt-BR" sz="2500" dirty="0"/>
              <a:t> Resolução n° 144/2012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Em resumo: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ANA</a:t>
            </a:r>
            <a:r>
              <a:rPr lang="pt-BR" sz="2500" dirty="0"/>
              <a:t> </a:t>
            </a:r>
            <a:endParaRPr lang="pt-BR" sz="2500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Responsável </a:t>
            </a:r>
            <a:r>
              <a:rPr lang="pt-BR" sz="2500" dirty="0"/>
              <a:t>pela coordenação e elaboração do Relatório de Segurança de Barragens.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500" b="1" dirty="0"/>
              <a:t>Órgãos fiscalizadores </a:t>
            </a:r>
            <a:endParaRPr lang="pt-BR" sz="2500" b="1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Responsáveis </a:t>
            </a:r>
            <a:r>
              <a:rPr lang="pt-BR" sz="2500" dirty="0"/>
              <a:t>pelas informações a serem enviadas.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Lei 12.334/2010 - Regulamentação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u="sng" dirty="0" smtClean="0"/>
              <a:t>Regulamentação vigente</a:t>
            </a:r>
            <a:r>
              <a:rPr lang="pt-BR" sz="2500" b="1" dirty="0" smtClean="0"/>
              <a:t>:</a:t>
            </a:r>
            <a:endParaRPr lang="pt-BR" sz="2500" b="1" dirty="0"/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/>
              <a:t>Resoluções CNRH n° 143 e 144;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/>
              <a:t>Resoluções ANA n° 742 e 91;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/>
              <a:t>Portarias DNPM n° 416 e 526;</a:t>
            </a:r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/>
              <a:t>Resolução ANEEL n° 696.</a:t>
            </a: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Lei 12.334/2010 - Regulamentação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u="sng" dirty="0"/>
              <a:t>Regulamentação CNRH </a:t>
            </a:r>
            <a:r>
              <a:rPr lang="pt-BR" sz="2500" b="1" u="sng" dirty="0" smtClean="0"/>
              <a:t>:</a:t>
            </a:r>
            <a:endParaRPr lang="pt-BR" sz="2500" b="1" dirty="0"/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/>
              <a:t>R</a:t>
            </a:r>
            <a:r>
              <a:rPr lang="pt-BR" sz="2500" b="1" dirty="0" smtClean="0"/>
              <a:t>esolução n° 143/2012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/>
              <a:t> </a:t>
            </a:r>
            <a:r>
              <a:rPr lang="pt-BR" sz="2500" dirty="0" smtClean="0"/>
              <a:t>estabelece </a:t>
            </a:r>
            <a:r>
              <a:rPr lang="pt-BR" sz="2500" dirty="0"/>
              <a:t>critérios gerais de classificação </a:t>
            </a:r>
            <a:r>
              <a:rPr lang="pt-BR" sz="2500" dirty="0" smtClean="0"/>
              <a:t>de barragens </a:t>
            </a:r>
            <a:r>
              <a:rPr lang="pt-BR" sz="2500" dirty="0"/>
              <a:t>por </a:t>
            </a:r>
            <a:r>
              <a:rPr lang="pt-BR" sz="2500" b="1" dirty="0"/>
              <a:t>categoria de risco</a:t>
            </a:r>
            <a:r>
              <a:rPr lang="pt-BR" sz="2500" dirty="0"/>
              <a:t>, </a:t>
            </a:r>
            <a:r>
              <a:rPr lang="pt-BR" sz="2500" b="1" dirty="0"/>
              <a:t>dano </a:t>
            </a:r>
            <a:r>
              <a:rPr lang="pt-BR" sz="2500" b="1" dirty="0" smtClean="0"/>
              <a:t>potencial associado</a:t>
            </a:r>
            <a:r>
              <a:rPr lang="pt-BR" sz="2500" dirty="0" smtClean="0"/>
              <a:t> </a:t>
            </a:r>
            <a:r>
              <a:rPr lang="pt-BR" sz="2500" dirty="0"/>
              <a:t>e pelo </a:t>
            </a:r>
            <a:r>
              <a:rPr lang="pt-BR" sz="2500" b="1" dirty="0"/>
              <a:t>volume do </a:t>
            </a:r>
            <a:r>
              <a:rPr lang="pt-BR" sz="2500" b="1" dirty="0" smtClean="0"/>
              <a:t>reservatório</a:t>
            </a:r>
            <a:r>
              <a:rPr lang="pt-BR" sz="2500" dirty="0" smtClean="0"/>
              <a:t>. (Art. 7°)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pt-BR" sz="2500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/>
              <a:t>R</a:t>
            </a:r>
            <a:r>
              <a:rPr lang="pt-BR" sz="2500" b="1" dirty="0" smtClean="0"/>
              <a:t>esolução n° 144/2012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/>
              <a:t> </a:t>
            </a:r>
            <a:r>
              <a:rPr lang="pt-BR" sz="2500" dirty="0" smtClean="0"/>
              <a:t>estabelece </a:t>
            </a:r>
            <a:r>
              <a:rPr lang="pt-BR" sz="2500" dirty="0"/>
              <a:t>diretrizes </a:t>
            </a:r>
            <a:r>
              <a:rPr lang="pt-BR" sz="2500" dirty="0" smtClean="0"/>
              <a:t>para implementação </a:t>
            </a:r>
            <a:r>
              <a:rPr lang="pt-BR" sz="2500" dirty="0"/>
              <a:t>da </a:t>
            </a:r>
            <a:r>
              <a:rPr lang="pt-BR" sz="2500" b="1" dirty="0" smtClean="0"/>
              <a:t>PNSB</a:t>
            </a:r>
            <a:r>
              <a:rPr lang="pt-BR" sz="2500" dirty="0" smtClean="0"/>
              <a:t>, aplicação de </a:t>
            </a:r>
            <a:r>
              <a:rPr lang="pt-BR" sz="2500" dirty="0"/>
              <a:t>seus instrumentos e atuação </a:t>
            </a:r>
            <a:r>
              <a:rPr lang="pt-BR" sz="2500" dirty="0" smtClean="0"/>
              <a:t>do </a:t>
            </a:r>
            <a:r>
              <a:rPr lang="pt-BR" sz="2500" b="1" dirty="0" smtClean="0"/>
              <a:t>SNISB</a:t>
            </a:r>
            <a:r>
              <a:rPr lang="pt-BR" sz="2500" dirty="0" smtClean="0"/>
              <a:t>. (Art. 20°)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0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Lei 12.334/2010 - Regulamentação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500" b="1" u="sng" dirty="0"/>
              <a:t>Regulamentação ANA</a:t>
            </a:r>
            <a:r>
              <a:rPr lang="pt-BR" sz="2500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/>
              <a:t>R</a:t>
            </a:r>
            <a:r>
              <a:rPr lang="pt-BR" sz="2500" b="1" dirty="0" smtClean="0"/>
              <a:t>esolução n° 742/2011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inspeções de segurança regulares de barragem. (Art. 9°)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pt-BR" sz="2500" b="1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/>
              <a:t>Resolução n° 91/2012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/>
              <a:t> Plano de Segurança da Barragem e </a:t>
            </a:r>
            <a:r>
              <a:rPr lang="pt-BR" sz="2500" dirty="0" smtClean="0"/>
              <a:t>Revisão </a:t>
            </a:r>
            <a:r>
              <a:rPr lang="pt-BR" sz="2500" dirty="0"/>
              <a:t>Periódica de Segurança da </a:t>
            </a:r>
            <a:r>
              <a:rPr lang="pt-BR" sz="2500" dirty="0" smtClean="0"/>
              <a:t>Barragem. (Art. 8°, 10° e 19°)</a:t>
            </a:r>
          </a:p>
          <a:p>
            <a:pPr marL="400050" lvl="1" indent="0" algn="just">
              <a:spcBef>
                <a:spcPts val="0"/>
              </a:spcBef>
              <a:buNone/>
            </a:pPr>
            <a:endParaRPr lang="pt-BR" sz="2500" dirty="0" smtClean="0"/>
          </a:p>
          <a:p>
            <a:pPr marL="400050" lvl="1" indent="0" algn="just">
              <a:spcBef>
                <a:spcPts val="0"/>
              </a:spcBef>
              <a:buNone/>
            </a:pPr>
            <a:r>
              <a:rPr lang="pt-BR" sz="2500" b="1" dirty="0" smtClean="0"/>
              <a:t>Minuta resolução </a:t>
            </a:r>
            <a:r>
              <a:rPr lang="pt-BR" sz="2500" b="1" dirty="0" err="1" smtClean="0"/>
              <a:t>xxxx</a:t>
            </a:r>
            <a:r>
              <a:rPr lang="pt-BR" sz="2500" b="1" dirty="0" smtClean="0"/>
              <a:t>/2012 </a:t>
            </a:r>
            <a:r>
              <a:rPr lang="pt-BR" sz="2500" dirty="0" smtClean="0">
                <a:sym typeface="Wingdings" panose="05000000000000000000" pitchFamily="2" charset="2"/>
              </a:rPr>
              <a:t></a:t>
            </a:r>
            <a:r>
              <a:rPr lang="pt-BR" sz="2500" dirty="0" smtClean="0"/>
              <a:t> Plano de Ação de Emergência (PAE). (Art. 8°, 11° e 12°)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Lei 12.334/2010 - Regulamentação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109728" indent="0">
              <a:buClr>
                <a:schemeClr val="accent3"/>
              </a:buClr>
              <a:buNone/>
              <a:defRPr/>
            </a:pPr>
            <a:r>
              <a:rPr lang="pt-BR" sz="2800" b="1" u="sng" dirty="0"/>
              <a:t>Regulamentação DNPM:</a:t>
            </a:r>
          </a:p>
          <a:p>
            <a:pPr marL="509778" lvl="1" indent="0" algn="just">
              <a:buNone/>
              <a:defRPr/>
            </a:pPr>
            <a:endParaRPr lang="pt-BR" sz="2500" dirty="0"/>
          </a:p>
          <a:p>
            <a:pPr marL="509778" lvl="1" indent="0" algn="just">
              <a:buNone/>
              <a:defRPr/>
            </a:pPr>
            <a:r>
              <a:rPr lang="pt-BR" sz="2500" b="1" dirty="0"/>
              <a:t>Portaria nº 416/2012 </a:t>
            </a:r>
            <a:r>
              <a:rPr lang="pt-BR" sz="2500" dirty="0">
                <a:sym typeface="Wingdings" panose="05000000000000000000" pitchFamily="2" charset="2"/>
              </a:rPr>
              <a:t> </a:t>
            </a:r>
            <a:r>
              <a:rPr lang="pt-BR" sz="2500" dirty="0" smtClean="0">
                <a:sym typeface="Wingdings" panose="05000000000000000000" pitchFamily="2" charset="2"/>
              </a:rPr>
              <a:t>cria o Cadastro </a:t>
            </a:r>
            <a:r>
              <a:rPr lang="pt-BR" sz="2500" dirty="0">
                <a:sym typeface="Wingdings" panose="05000000000000000000" pitchFamily="2" charset="2"/>
              </a:rPr>
              <a:t>Nacional de Barragens de </a:t>
            </a:r>
            <a:r>
              <a:rPr lang="pt-BR" sz="2500" dirty="0" smtClean="0">
                <a:sym typeface="Wingdings" panose="05000000000000000000" pitchFamily="2" charset="2"/>
              </a:rPr>
              <a:t>Mineração e </a:t>
            </a:r>
            <a:r>
              <a:rPr lang="pt-BR" sz="2500" dirty="0">
                <a:sym typeface="Wingdings" panose="05000000000000000000" pitchFamily="2" charset="2"/>
              </a:rPr>
              <a:t>dispõe sobre o Plano de Segurança, Revisão Periódica de Segurança e Inspeções </a:t>
            </a:r>
            <a:r>
              <a:rPr lang="pt-BR" sz="2500" dirty="0" smtClean="0">
                <a:sym typeface="Wingdings" panose="05000000000000000000" pitchFamily="2" charset="2"/>
              </a:rPr>
              <a:t>de </a:t>
            </a:r>
            <a:r>
              <a:rPr lang="pt-BR" sz="2500" dirty="0">
                <a:sym typeface="Wingdings" panose="05000000000000000000" pitchFamily="2" charset="2"/>
              </a:rPr>
              <a:t>Segurança das Barragens de </a:t>
            </a:r>
            <a:r>
              <a:rPr lang="pt-BR" sz="2500" dirty="0" smtClean="0">
                <a:sym typeface="Wingdings" panose="05000000000000000000" pitchFamily="2" charset="2"/>
              </a:rPr>
              <a:t>Mineração. </a:t>
            </a:r>
            <a:r>
              <a:rPr lang="pt-BR" sz="2500" dirty="0">
                <a:sym typeface="Wingdings" panose="05000000000000000000" pitchFamily="2" charset="2"/>
              </a:rPr>
              <a:t>(Art. 8°, </a:t>
            </a:r>
            <a:r>
              <a:rPr lang="pt-BR" sz="2500" dirty="0" smtClean="0">
                <a:sym typeface="Wingdings" panose="05000000000000000000" pitchFamily="2" charset="2"/>
              </a:rPr>
              <a:t>9° e 10°) </a:t>
            </a:r>
            <a:endParaRPr lang="pt-BR" sz="2500" b="1" dirty="0"/>
          </a:p>
          <a:p>
            <a:pPr marL="509778" lvl="1" indent="0" algn="just">
              <a:buNone/>
              <a:defRPr/>
            </a:pPr>
            <a:endParaRPr lang="pt-BR" sz="2500" b="1" dirty="0" smtClean="0">
              <a:sym typeface="Wingdings" panose="05000000000000000000" pitchFamily="2" charset="2"/>
            </a:endParaRPr>
          </a:p>
          <a:p>
            <a:pPr marL="509778" lvl="1" indent="0" algn="just">
              <a:buNone/>
              <a:defRPr/>
            </a:pPr>
            <a:r>
              <a:rPr lang="pt-BR" sz="2500" b="1" dirty="0"/>
              <a:t>Portaria nº </a:t>
            </a:r>
            <a:r>
              <a:rPr lang="pt-BR" sz="2500" b="1" dirty="0" smtClean="0"/>
              <a:t>526/2013</a:t>
            </a:r>
            <a:r>
              <a:rPr lang="pt-BR" sz="2500" dirty="0" smtClean="0"/>
              <a:t> </a:t>
            </a:r>
            <a:r>
              <a:rPr lang="pt-BR" sz="2500" dirty="0">
                <a:sym typeface="Wingdings" panose="05000000000000000000" pitchFamily="2" charset="2"/>
              </a:rPr>
              <a:t> Plano de Ação de Emergência das Barragens de Mineração (PAEBM</a:t>
            </a:r>
            <a:r>
              <a:rPr lang="pt-BR" sz="2500" dirty="0" smtClean="0">
                <a:sym typeface="Wingdings" panose="05000000000000000000" pitchFamily="2" charset="2"/>
              </a:rPr>
              <a:t>).   (Art</a:t>
            </a:r>
            <a:r>
              <a:rPr lang="pt-BR" sz="2500" dirty="0">
                <a:sym typeface="Wingdings" panose="05000000000000000000" pitchFamily="2" charset="2"/>
              </a:rPr>
              <a:t>. 8°, </a:t>
            </a:r>
            <a:r>
              <a:rPr lang="pt-BR" sz="2500" dirty="0" smtClean="0">
                <a:sym typeface="Wingdings" panose="05000000000000000000" pitchFamily="2" charset="2"/>
              </a:rPr>
              <a:t>11° </a:t>
            </a:r>
            <a:r>
              <a:rPr lang="pt-BR" sz="2500" dirty="0">
                <a:sym typeface="Wingdings" panose="05000000000000000000" pitchFamily="2" charset="2"/>
              </a:rPr>
              <a:t>e </a:t>
            </a:r>
            <a:r>
              <a:rPr lang="pt-BR" sz="2500" dirty="0" smtClean="0">
                <a:sym typeface="Wingdings" panose="05000000000000000000" pitchFamily="2" charset="2"/>
              </a:rPr>
              <a:t>12°) </a:t>
            </a:r>
            <a:endParaRPr lang="pt-BR" sz="25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6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Lei 12.334/2010 - Regulamentação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109728" indent="0">
              <a:buNone/>
              <a:defRPr/>
            </a:pPr>
            <a:r>
              <a:rPr lang="pt-BR" sz="2800" b="1" u="sng" dirty="0" smtClean="0"/>
              <a:t>Regulamentação ANEEL:</a:t>
            </a:r>
            <a:endParaRPr lang="pt-BR" sz="2800" b="1" u="sng" dirty="0"/>
          </a:p>
          <a:p>
            <a:pPr marL="109728" indent="0">
              <a:buNone/>
              <a:defRPr/>
            </a:pPr>
            <a:endParaRPr lang="pt-BR" sz="2900" dirty="0" smtClean="0">
              <a:sym typeface="Wingdings" panose="05000000000000000000" pitchFamily="2" charset="2"/>
            </a:endParaRP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b="1" dirty="0"/>
              <a:t>Resolução n° </a:t>
            </a:r>
            <a:r>
              <a:rPr lang="pt-BR" sz="2500" b="1" dirty="0" smtClean="0"/>
              <a:t>696/2015 </a:t>
            </a:r>
            <a:r>
              <a:rPr lang="pt-BR" sz="2500" dirty="0">
                <a:sym typeface="Wingdings" panose="05000000000000000000" pitchFamily="2" charset="2"/>
              </a:rPr>
              <a:t></a:t>
            </a:r>
            <a:r>
              <a:rPr lang="pt-BR" sz="2500" dirty="0"/>
              <a:t> </a:t>
            </a:r>
            <a:r>
              <a:rPr lang="pt-BR" sz="2500" dirty="0" smtClean="0">
                <a:sym typeface="Wingdings" panose="05000000000000000000" pitchFamily="2" charset="2"/>
              </a:rPr>
              <a:t>estabelece </a:t>
            </a:r>
            <a:r>
              <a:rPr lang="pt-BR" sz="2500" dirty="0">
                <a:sym typeface="Wingdings" panose="05000000000000000000" pitchFamily="2" charset="2"/>
              </a:rPr>
              <a:t>critérios para classificação, formulação do Plano de Segurança e realização da Revisão Periódica de </a:t>
            </a:r>
            <a:r>
              <a:rPr lang="pt-BR" sz="2500" dirty="0" smtClean="0">
                <a:sym typeface="Wingdings" panose="05000000000000000000" pitchFamily="2" charset="2"/>
              </a:rPr>
              <a:t>Segurança. </a:t>
            </a: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 smtClean="0">
                <a:sym typeface="Wingdings" panose="05000000000000000000" pitchFamily="2" charset="2"/>
              </a:rPr>
              <a:t>(</a:t>
            </a:r>
            <a:r>
              <a:rPr lang="pt-BR" sz="2500" dirty="0">
                <a:sym typeface="Wingdings" panose="05000000000000000000" pitchFamily="2" charset="2"/>
              </a:rPr>
              <a:t>Art. 8°, </a:t>
            </a:r>
            <a:r>
              <a:rPr lang="pt-BR" sz="2500" dirty="0" smtClean="0">
                <a:sym typeface="Wingdings" panose="05000000000000000000" pitchFamily="2" charset="2"/>
              </a:rPr>
              <a:t>9°, 10°, 11° e 12°) – Lei 12.334</a:t>
            </a: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 smtClean="0">
                <a:sym typeface="Wingdings" panose="05000000000000000000" pitchFamily="2" charset="2"/>
              </a:rPr>
              <a:t>(Art. 4°) – Resolução CNRH n° 143 </a:t>
            </a:r>
            <a:endParaRPr lang="pt-BR" sz="2500" b="1" dirty="0"/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Lei 12.334/2010 </a:t>
            </a:r>
            <a:r>
              <a:rPr lang="pt-BR" sz="3600" dirty="0" smtClean="0"/>
              <a:t>– Fiscalização ANEEL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/>
              <a:t>Abrangência da aplicação da Lei 12.334 para as barragens operadas pela COPEL</a:t>
            </a:r>
            <a:r>
              <a:rPr lang="pt-BR" sz="2500" dirty="0" smtClean="0"/>
              <a:t>:</a:t>
            </a:r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/>
              <a:t>Usinas Hidrelétricas operadas pela COPEL </a:t>
            </a:r>
            <a:r>
              <a:rPr lang="pt-BR" sz="2500" dirty="0" smtClean="0"/>
              <a:t>: </a:t>
            </a:r>
            <a:endParaRPr lang="pt-BR" sz="2500" dirty="0"/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/>
              <a:t>	</a:t>
            </a:r>
            <a:r>
              <a:rPr lang="pt-BR" sz="2500" dirty="0" smtClean="0">
                <a:sym typeface="Wingdings" panose="05000000000000000000" pitchFamily="2" charset="2"/>
              </a:rPr>
              <a:t> </a:t>
            </a:r>
            <a:r>
              <a:rPr lang="pt-BR" sz="2500" dirty="0" smtClean="0"/>
              <a:t>20 usinas </a:t>
            </a:r>
            <a:r>
              <a:rPr lang="pt-BR" sz="2500" dirty="0"/>
              <a:t>(22 barragens)</a:t>
            </a:r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 smtClean="0"/>
              <a:t>Usina Hidrelétrica </a:t>
            </a:r>
            <a:r>
              <a:rPr lang="pt-BR" sz="2500" dirty="0"/>
              <a:t>em fase de construção: </a:t>
            </a:r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/>
              <a:t>	</a:t>
            </a:r>
            <a:r>
              <a:rPr lang="pt-BR" sz="2500" dirty="0" smtClean="0">
                <a:sym typeface="Wingdings" panose="05000000000000000000" pitchFamily="2" charset="2"/>
              </a:rPr>
              <a:t> </a:t>
            </a:r>
            <a:r>
              <a:rPr lang="pt-BR" sz="2500" dirty="0">
                <a:sym typeface="Wingdings" panose="05000000000000000000" pitchFamily="2" charset="2"/>
              </a:rPr>
              <a:t>1</a:t>
            </a:r>
            <a:r>
              <a:rPr lang="pt-BR" sz="2500" dirty="0" smtClean="0"/>
              <a:t> usinas: UHE Colíder (1 barragem)</a:t>
            </a:r>
            <a:endParaRPr lang="pt-BR" sz="2500" dirty="0"/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  <a:p>
            <a:pPr marL="400050" lvl="2" indent="0" algn="just">
              <a:spcBef>
                <a:spcPts val="0"/>
              </a:spcBef>
              <a:buNone/>
            </a:pPr>
            <a:r>
              <a:rPr lang="pt-BR" sz="2500" dirty="0" smtClean="0"/>
              <a:t> </a:t>
            </a:r>
            <a:endParaRPr lang="pt-BR" sz="2500" dirty="0"/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Relevância das Barragens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30" y="1578773"/>
            <a:ext cx="429577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0" y="1578773"/>
            <a:ext cx="40052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2876942" y="5474820"/>
            <a:ext cx="2771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pt-BR" altLang="pt-BR" dirty="0"/>
              <a:t>Fonte: MMP/EPE (2011)</a:t>
            </a:r>
          </a:p>
        </p:txBody>
      </p:sp>
    </p:spTree>
    <p:extLst>
      <p:ext uri="{BB962C8B-B14F-4D97-AF65-F5344CB8AC3E}">
        <p14:creationId xmlns:p14="http://schemas.microsoft.com/office/powerpoint/2010/main" val="217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Lei 12.334/2010 – Fiscalização ANEEL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47298"/>
            <a:ext cx="7128792" cy="5272010"/>
          </a:xfr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37539"/>
              </p:ext>
            </p:extLst>
          </p:nvPr>
        </p:nvGraphicFramePr>
        <p:xfrm>
          <a:off x="6228184" y="1844824"/>
          <a:ext cx="2727174" cy="1540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785"/>
                <a:gridCol w="434389"/>
              </a:tblGrid>
              <a:tr h="56930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N° Usinas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21</a:t>
                      </a:r>
                      <a:endParaRPr lang="pt-BR" b="1" dirty="0"/>
                    </a:p>
                  </a:txBody>
                  <a:tcPr anchor="ctr"/>
                </a:tc>
              </a:tr>
              <a:tr h="48559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N°</a:t>
                      </a:r>
                      <a:r>
                        <a:rPr lang="pt-BR" sz="1800" b="1" baseline="0" dirty="0" smtClean="0"/>
                        <a:t> Barragens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</a:t>
                      </a:r>
                      <a:endParaRPr lang="pt-BR" b="1" dirty="0"/>
                    </a:p>
                  </a:txBody>
                  <a:tcPr anchor="ctr"/>
                </a:tc>
              </a:tr>
              <a:tr h="485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3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Lei 12.334/2010 – Fiscalização ANEEL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109728" indent="0" algn="just">
              <a:buNone/>
              <a:defRPr/>
            </a:pPr>
            <a:r>
              <a:rPr lang="pt-BR" sz="2800" b="1" dirty="0" smtClean="0"/>
              <a:t>Ofício </a:t>
            </a:r>
            <a:r>
              <a:rPr lang="pt-BR" sz="2800" b="1" dirty="0"/>
              <a:t>Circular n° 308/2012 </a:t>
            </a:r>
            <a:endParaRPr lang="pt-BR" sz="2800" b="1" dirty="0" smtClean="0"/>
          </a:p>
          <a:p>
            <a:pPr marL="509778" lvl="1" indent="0" algn="just">
              <a:buNone/>
              <a:defRPr/>
            </a:pPr>
            <a:r>
              <a:rPr lang="pt-BR" sz="2500" dirty="0"/>
              <a:t>Classificação de todos aproveitamentos hidrelétricos </a:t>
            </a:r>
            <a:r>
              <a:rPr lang="pt-BR" sz="2500" dirty="0" smtClean="0"/>
              <a:t>conforme Lei 12.334 e resolução CNRH n°143/2012.</a:t>
            </a:r>
          </a:p>
          <a:p>
            <a:pPr marL="109728" indent="0" algn="just">
              <a:buNone/>
              <a:defRPr/>
            </a:pPr>
            <a:endParaRPr lang="pt-BR" sz="2900" dirty="0" smtClean="0"/>
          </a:p>
          <a:p>
            <a:pPr marL="109728" indent="0" algn="just">
              <a:buNone/>
              <a:defRPr/>
            </a:pPr>
            <a:r>
              <a:rPr lang="pt-BR" sz="2900" b="1" dirty="0" smtClean="0"/>
              <a:t>Ofício Circular n° 1/2016</a:t>
            </a:r>
          </a:p>
          <a:p>
            <a:pPr marL="509778" lvl="1" indent="0" algn="just">
              <a:buNone/>
              <a:defRPr/>
            </a:pPr>
            <a:r>
              <a:rPr lang="pt-BR" sz="2500" dirty="0" smtClean="0"/>
              <a:t>Classificação de todos aproveitamentos hidrelétricos conforme resolução n° 696/2015. </a:t>
            </a:r>
          </a:p>
          <a:p>
            <a:pPr marL="509778" lvl="1" indent="0" algn="just">
              <a:buNone/>
              <a:defRPr/>
            </a:pPr>
            <a:r>
              <a:rPr lang="pt-BR" sz="2500" b="1" dirty="0" smtClean="0"/>
              <a:t>Prazo: 22/06/2016</a:t>
            </a:r>
            <a:endParaRPr lang="pt-BR" sz="2500" b="1" dirty="0"/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8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Lei 12.334/2010 – Fiscalização ANEEL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pt-BR" sz="2400" b="1" dirty="0" smtClean="0"/>
              <a:t>Ofício </a:t>
            </a:r>
            <a:r>
              <a:rPr lang="pt-BR" sz="2400" b="1" dirty="0"/>
              <a:t>Circular n° </a:t>
            </a:r>
            <a:r>
              <a:rPr lang="pt-BR" sz="2400" b="1" dirty="0" smtClean="0"/>
              <a:t>308/2012 </a:t>
            </a:r>
            <a:r>
              <a:rPr lang="pt-BR" sz="2400" dirty="0" smtClean="0"/>
              <a:t>- </a:t>
            </a:r>
            <a:r>
              <a:rPr lang="pt-BR" sz="2500" dirty="0" smtClean="0"/>
              <a:t>Classificação das barragens da Copel conforme resolução CNRH n° 143/2012:</a:t>
            </a:r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472366"/>
            <a:ext cx="624205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7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Lei 12.334/2010 – Fiscalização ANEEL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pt-BR" sz="2400" b="1" dirty="0"/>
              <a:t>Ofício Circular n° 308/2012 </a:t>
            </a:r>
            <a:r>
              <a:rPr lang="pt-BR" sz="2400" dirty="0"/>
              <a:t>- </a:t>
            </a:r>
            <a:r>
              <a:rPr lang="pt-BR" sz="2500" dirty="0" smtClean="0"/>
              <a:t>Classificação das barragens da Copel conforme resolução CNRH n° 143/2012:</a:t>
            </a:r>
          </a:p>
          <a:p>
            <a:pPr marL="400050" lvl="2" indent="0" algn="just">
              <a:spcBef>
                <a:spcPts val="0"/>
              </a:spcBef>
              <a:buNone/>
            </a:pPr>
            <a:endParaRPr lang="pt-BR" sz="25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03512"/>
            <a:ext cx="6172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7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109728" indent="0" algn="just">
              <a:buNone/>
              <a:defRPr/>
            </a:pPr>
            <a:endParaRPr lang="pt-BR" sz="2800" dirty="0" smtClean="0"/>
          </a:p>
          <a:p>
            <a:pPr marL="109728" indent="0" algn="just">
              <a:buNone/>
              <a:defRPr/>
            </a:pPr>
            <a:endParaRPr lang="pt-BR" sz="2800" dirty="0"/>
          </a:p>
          <a:p>
            <a:pPr marL="109728" indent="0" algn="just">
              <a:buNone/>
              <a:defRPr/>
            </a:pPr>
            <a:r>
              <a:rPr lang="pt-BR" sz="3000" b="1" dirty="0" smtClean="0"/>
              <a:t>“</a:t>
            </a:r>
            <a:r>
              <a:rPr lang="pt-BR" sz="3000" b="1" dirty="0"/>
              <a:t>Teoria sem experiência é vazia e experiência sem teoria é cega”</a:t>
            </a:r>
          </a:p>
          <a:p>
            <a:pPr marL="109728" indent="0" algn="r">
              <a:buNone/>
              <a:defRPr/>
            </a:pPr>
            <a:endParaRPr lang="pt-BR" sz="3000" b="1" dirty="0" smtClean="0"/>
          </a:p>
          <a:p>
            <a:pPr marL="109728" indent="0" algn="r">
              <a:buNone/>
              <a:defRPr/>
            </a:pPr>
            <a:r>
              <a:rPr lang="pt-BR" sz="3000" b="1" dirty="0" smtClean="0"/>
              <a:t>Kant</a:t>
            </a:r>
            <a:r>
              <a:rPr lang="pt-BR" sz="3000" b="1" dirty="0"/>
              <a:t>, 1724-1804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7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700" dirty="0" smtClean="0"/>
              <a:t>Kironi Oliveira Pires</a:t>
            </a:r>
          </a:p>
          <a:p>
            <a:r>
              <a:rPr lang="pt-BR" sz="2700" dirty="0"/>
              <a:t>Kironi.pires@copel.com</a:t>
            </a:r>
          </a:p>
          <a:p>
            <a:r>
              <a:rPr lang="pt-BR" sz="2700" dirty="0"/>
              <a:t>(41) 3331-3599</a:t>
            </a:r>
          </a:p>
          <a:p>
            <a:r>
              <a:rPr lang="pt-BR" sz="2700" dirty="0"/>
              <a:t>www.copel.com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9FAD-270C-4ACD-A86B-5E78CC6EFC12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Relevância das Barragens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5</a:t>
            </a:fld>
            <a:endParaRPr lang="pt-BR"/>
          </a:p>
        </p:txBody>
      </p:sp>
      <p:pic>
        <p:nvPicPr>
          <p:cNvPr id="8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" y="1305566"/>
            <a:ext cx="5619754" cy="44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778919" y="1305566"/>
            <a:ext cx="3252322" cy="440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>
                <a:latin typeface="+mn-lt"/>
              </a:rPr>
              <a:t>Fatores relevantes: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>
                <a:latin typeface="+mn-lt"/>
              </a:rPr>
              <a:t>Projeção de crescimento populacional (Mundo):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300" dirty="0">
                <a:latin typeface="+mn-lt"/>
              </a:rPr>
              <a:t>8 Bilhões em 2030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300" dirty="0">
                <a:latin typeface="+mn-lt"/>
              </a:rPr>
              <a:t>9 Bilhões em 2050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3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dirty="0">
                <a:latin typeface="+mn-lt"/>
              </a:rPr>
              <a:t>Crescimento de países subdesenvolvidos: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300" dirty="0">
                <a:latin typeface="+mn-lt"/>
              </a:rPr>
              <a:t>Aumento do consumo de energia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>
            <a:off x="323528" y="5710238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pt-BR" altLang="pt-BR" dirty="0"/>
              <a:t>Fonte: Conjuntura dos Recursos Hídricos no Brasil (ANA, 2009)</a:t>
            </a:r>
          </a:p>
        </p:txBody>
      </p:sp>
    </p:spTree>
    <p:extLst>
      <p:ext uri="{BB962C8B-B14F-4D97-AF65-F5344CB8AC3E}">
        <p14:creationId xmlns:p14="http://schemas.microsoft.com/office/powerpoint/2010/main" val="34866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Acidentes com Barragens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2900" dirty="0"/>
              <a:t>Podem ocorrer </a:t>
            </a:r>
            <a:r>
              <a:rPr lang="pt-BR" sz="2900" b="1" dirty="0"/>
              <a:t>falhas no projeto </a:t>
            </a:r>
            <a:r>
              <a:rPr lang="pt-BR" sz="2900" dirty="0"/>
              <a:t>(modelos) e ou na </a:t>
            </a:r>
            <a:r>
              <a:rPr lang="pt-BR" sz="2900" b="1" dirty="0"/>
              <a:t>construção</a:t>
            </a:r>
            <a:r>
              <a:rPr lang="pt-BR" sz="2900" dirty="0"/>
              <a:t> e ou na </a:t>
            </a:r>
            <a:r>
              <a:rPr lang="pt-BR" sz="2900" b="1" dirty="0"/>
              <a:t>operação</a:t>
            </a:r>
            <a:r>
              <a:rPr lang="pt-BR" sz="2900" dirty="0"/>
              <a:t>.</a:t>
            </a:r>
          </a:p>
          <a:p>
            <a:pPr marL="0" indent="0" algn="just">
              <a:buNone/>
            </a:pPr>
            <a:endParaRPr lang="pt-BR" sz="2900" dirty="0" smtClean="0"/>
          </a:p>
          <a:p>
            <a:pPr marL="0" indent="0" algn="just">
              <a:buNone/>
            </a:pPr>
            <a:r>
              <a:rPr lang="pt-BR" sz="2900" dirty="0" smtClean="0"/>
              <a:t>Se </a:t>
            </a:r>
            <a:r>
              <a:rPr lang="pt-BR" sz="2900" dirty="0"/>
              <a:t>hipoteticamente considerarmos: projeto e construção bem realizados utilizando-se de critérios de projetos consolidados, ainda assim haverá </a:t>
            </a:r>
            <a:r>
              <a:rPr lang="pt-BR" sz="2900" b="1" dirty="0"/>
              <a:t>fatores ambientais não controláveis ou não previstos</a:t>
            </a:r>
            <a:r>
              <a:rPr lang="pt-BR" sz="2900" dirty="0"/>
              <a:t>.</a:t>
            </a:r>
          </a:p>
          <a:p>
            <a:pPr marL="0" indent="0" algn="just">
              <a:buNone/>
            </a:pPr>
            <a:endParaRPr lang="pt-BR" sz="2900" dirty="0" smtClean="0"/>
          </a:p>
          <a:p>
            <a:pPr marL="0" indent="0" algn="just">
              <a:buNone/>
            </a:pPr>
            <a:r>
              <a:rPr lang="pt-BR" sz="2900" dirty="0" smtClean="0"/>
              <a:t>Também </a:t>
            </a:r>
            <a:r>
              <a:rPr lang="pt-BR" sz="2900" dirty="0"/>
              <a:t>deve-se considerar a </a:t>
            </a:r>
            <a:r>
              <a:rPr lang="pt-BR" sz="2900" b="1" dirty="0"/>
              <a:t>vida útil</a:t>
            </a:r>
            <a:r>
              <a:rPr lang="pt-BR" sz="2900" dirty="0"/>
              <a:t>. O desempenho da estrutura tende a declinar continuamente (deterioração dos materiais e dispositivos) </a:t>
            </a:r>
            <a:r>
              <a:rPr lang="pt-BR" sz="2900" dirty="0" smtClean="0">
                <a:sym typeface="Wingdings" panose="05000000000000000000" pitchFamily="2" charset="2"/>
              </a:rPr>
              <a:t> </a:t>
            </a:r>
            <a:r>
              <a:rPr lang="pt-BR" sz="2900" b="1" dirty="0" smtClean="0"/>
              <a:t>redução </a:t>
            </a:r>
            <a:r>
              <a:rPr lang="pt-BR" sz="2900" b="1" dirty="0"/>
              <a:t>do coeficiente de segurança.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1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Barragem: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dirty="0"/>
              <a:t>Lei 12.334/2010: qualquer estrutura em um curso permanente ou temporário de água para fins de contenção ou acumulação de substâncias líquidas ou de misturas de líquidos e sólidos, compreendendo o barramento e as estruturas associadas.</a:t>
            </a:r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8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Segurança de barragens: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Lei 12.334/2010</a:t>
            </a:r>
            <a:r>
              <a:rPr lang="pt-BR" dirty="0" smtClean="0"/>
              <a:t>: condição que vise a manter a sua integridade estrutural (</a:t>
            </a:r>
            <a:r>
              <a:rPr lang="pt-BR" b="1" dirty="0" smtClean="0"/>
              <a:t>estável</a:t>
            </a:r>
            <a:r>
              <a:rPr lang="pt-BR" dirty="0" smtClean="0"/>
              <a:t>) e operacional (</a:t>
            </a:r>
            <a:r>
              <a:rPr lang="pt-BR" b="1" dirty="0" smtClean="0"/>
              <a:t>utilização social</a:t>
            </a:r>
            <a:r>
              <a:rPr lang="pt-BR" dirty="0" smtClean="0"/>
              <a:t>) e a preservação da vida, da saúde, da propriedade e do meio ambiente.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9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12.334/2010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/>
              <a:t>Estabelece a Política Nacional de Segurança de Barragens destinadas</a:t>
            </a:r>
            <a:r>
              <a:rPr lang="pt-BR" sz="2600" dirty="0"/>
              <a:t> à </a:t>
            </a:r>
            <a:r>
              <a:rPr lang="pt-BR" sz="2600" b="1" dirty="0"/>
              <a:t>acumulação de água</a:t>
            </a:r>
            <a:r>
              <a:rPr lang="pt-BR" sz="2600" dirty="0"/>
              <a:t> para quaisquer usos, à disposição final ou temporária de </a:t>
            </a:r>
            <a:r>
              <a:rPr lang="pt-BR" sz="2600" b="1" dirty="0"/>
              <a:t>rejeitos</a:t>
            </a:r>
            <a:r>
              <a:rPr lang="pt-BR" sz="2600" dirty="0"/>
              <a:t> e à acumulação de </a:t>
            </a:r>
            <a:r>
              <a:rPr lang="pt-BR" sz="2600" b="1" dirty="0"/>
              <a:t>resíduos industriais</a:t>
            </a:r>
            <a:r>
              <a:rPr lang="pt-BR" sz="2600" dirty="0"/>
              <a:t>, </a:t>
            </a:r>
            <a:r>
              <a:rPr lang="pt-BR" sz="2600" b="1" dirty="0"/>
              <a:t>cria o Sistema Nacional de Informações sobre Segurança de Barragens </a:t>
            </a:r>
            <a:r>
              <a:rPr lang="pt-BR" sz="2600" dirty="0"/>
              <a:t>e altera a redação do art. 35 da Lei </a:t>
            </a:r>
            <a:r>
              <a:rPr lang="pt-BR" sz="2600" dirty="0" smtClean="0"/>
              <a:t>n° </a:t>
            </a:r>
            <a:r>
              <a:rPr lang="pt-BR" sz="2600" dirty="0"/>
              <a:t>9.433, de 8 de janeiro de 1997, e do art. </a:t>
            </a:r>
            <a:r>
              <a:rPr lang="pt-BR" sz="2600" dirty="0" smtClean="0"/>
              <a:t>4° </a:t>
            </a:r>
            <a:r>
              <a:rPr lang="pt-BR" sz="2600" dirty="0"/>
              <a:t>da Lei </a:t>
            </a:r>
            <a:r>
              <a:rPr lang="pt-BR" sz="2600" dirty="0" smtClean="0"/>
              <a:t>n°9.984</a:t>
            </a:r>
            <a:r>
              <a:rPr lang="pt-BR" sz="2600" dirty="0"/>
              <a:t>, de 17 de julho de 2000.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05779-7EA3-4EFE-A604-15C44B31134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6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6862</TotalTime>
  <Words>1552</Words>
  <Application>Microsoft Office PowerPoint</Application>
  <PresentationFormat>Apresentação na tela (4:3)</PresentationFormat>
  <Paragraphs>241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Georgia</vt:lpstr>
      <vt:lpstr>Arial</vt:lpstr>
      <vt:lpstr>Wingdings</vt:lpstr>
      <vt:lpstr>Ubuntu</vt:lpstr>
      <vt:lpstr>Calibri</vt:lpstr>
      <vt:lpstr>Personalizar design</vt:lpstr>
      <vt:lpstr>1_Personalizar design</vt:lpstr>
      <vt:lpstr>2_Personalizar design</vt:lpstr>
      <vt:lpstr>Política Nacional de Segurança de Barragens</vt:lpstr>
      <vt:lpstr>Contexto</vt:lpstr>
      <vt:lpstr>Relevância das Barragens</vt:lpstr>
      <vt:lpstr>Relevância das Barragens</vt:lpstr>
      <vt:lpstr>Relevância das Barragens</vt:lpstr>
      <vt:lpstr>Acidentes com Barragens</vt:lpstr>
      <vt:lpstr>Definições</vt:lpstr>
      <vt:lpstr>Definições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</vt:lpstr>
      <vt:lpstr>Lei 12.334/2010 - Regulamentação</vt:lpstr>
      <vt:lpstr>Lei 12.334/2010 - Regulamentação</vt:lpstr>
      <vt:lpstr>Lei 12.334/2010 - Regulamentação</vt:lpstr>
      <vt:lpstr>Lei 12.334/2010 - Regulamentação</vt:lpstr>
      <vt:lpstr>Lei 12.334/2010 - Regulamentação</vt:lpstr>
      <vt:lpstr>Lei 12.334/2010 – Fiscalização ANEEL</vt:lpstr>
      <vt:lpstr>Lei 12.334/2010 – Fiscalização ANEEL</vt:lpstr>
      <vt:lpstr>Lei 12.334/2010 – Fiscalização ANEEL</vt:lpstr>
      <vt:lpstr>Lei 12.334/2010 – Fiscalização ANEEL</vt:lpstr>
      <vt:lpstr>Lei 12.334/2010 – Fiscalização ANEEL</vt:lpstr>
      <vt:lpstr>Apresentação do PowerPoint</vt:lpstr>
      <vt:lpstr>Obrigado</vt:lpstr>
    </vt:vector>
  </TitlesOfParts>
  <Company>Copel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MICHELIS ABILHOA</dc:creator>
  <cp:lastModifiedBy>Kironi Oliveira Pires</cp:lastModifiedBy>
  <cp:revision>244</cp:revision>
  <dcterms:created xsi:type="dcterms:W3CDTF">2013-09-17T13:46:19Z</dcterms:created>
  <dcterms:modified xsi:type="dcterms:W3CDTF">2016-05-10T18:14:53Z</dcterms:modified>
</cp:coreProperties>
</file>