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  <p:sldMasterId id="2147483685" r:id="rId3"/>
  </p:sldMasterIdLst>
  <p:sldIdLst>
    <p:sldId id="256" r:id="rId4"/>
    <p:sldId id="292" r:id="rId5"/>
    <p:sldId id="302" r:id="rId6"/>
    <p:sldId id="298" r:id="rId7"/>
    <p:sldId id="299" r:id="rId8"/>
    <p:sldId id="303" r:id="rId9"/>
    <p:sldId id="297" r:id="rId10"/>
    <p:sldId id="300" r:id="rId11"/>
    <p:sldId id="301" r:id="rId12"/>
    <p:sldId id="304" r:id="rId13"/>
    <p:sldId id="305" r:id="rId14"/>
  </p:sldIdLst>
  <p:sldSz cx="9144000" cy="6858000" type="screen4x3"/>
  <p:notesSz cx="6858000" cy="9144000"/>
  <p:embeddedFontLst>
    <p:embeddedFont>
      <p:font typeface="Ubuntu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7F00"/>
    <a:srgbClr val="FF7C80"/>
    <a:srgbClr val="FF6600"/>
    <a:srgbClr val="FF5050"/>
    <a:srgbClr val="FF3300"/>
    <a:srgbClr val="FF0000"/>
    <a:srgbClr val="CC0000"/>
    <a:srgbClr val="990033"/>
    <a:srgbClr val="D6C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2" autoAdjust="0"/>
    <p:restoredTop sz="94388" autoAdjust="0"/>
  </p:normalViewPr>
  <p:slideViewPr>
    <p:cSldViewPr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11023"/>
            <a:ext cx="7772400" cy="2520279"/>
          </a:xfrm>
        </p:spPr>
        <p:txBody>
          <a:bodyPr/>
          <a:lstStyle>
            <a:lvl1pPr algn="ctr">
              <a:defRPr>
                <a:effectLst/>
                <a:latin typeface="Ubuntu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509256"/>
            <a:ext cx="7776864" cy="1270992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99"/>
                </a:solidFill>
                <a:latin typeface="Ubuntu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F84B14DA-E88B-4D47-9C01-2450C0CA2B62}" type="datetimeFigureOut">
              <a:rPr lang="pt-BR" smtClean="0"/>
              <a:pPr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667F9FAD-270C-4ACD-A86B-5E78CC6EFC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08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11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22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180" y="260648"/>
            <a:ext cx="8549640" cy="2838177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F1B0-53E4-4945-90D9-A9BA9D300116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136-36BC-4096-8430-5FBE6356481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323850" y="3284538"/>
            <a:ext cx="8569325" cy="17287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FFFF99"/>
                </a:solidFill>
              </a:defRPr>
            </a:lvl1pPr>
            <a:lvl2pPr marL="457200" indent="0" algn="r">
              <a:buNone/>
              <a:defRPr>
                <a:solidFill>
                  <a:srgbClr val="FFFF99"/>
                </a:solidFill>
              </a:defRPr>
            </a:lvl2pPr>
            <a:lvl3pPr marL="914400" indent="0" algn="r">
              <a:buNone/>
              <a:defRPr>
                <a:solidFill>
                  <a:srgbClr val="FFFF99"/>
                </a:solidFill>
              </a:defRPr>
            </a:lvl3pPr>
            <a:lvl4pPr marL="1371600" indent="0" algn="r">
              <a:buNone/>
              <a:defRPr>
                <a:solidFill>
                  <a:srgbClr val="FFFF99"/>
                </a:solidFill>
              </a:defRPr>
            </a:lvl4pPr>
            <a:lvl5pPr marL="1828800" indent="0" algn="r">
              <a:buNone/>
              <a:defRPr>
                <a:solidFill>
                  <a:srgbClr val="FFFF99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2423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F1B0-53E4-4945-90D9-A9BA9D300116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136-36BC-4096-8430-5FBE635648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6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92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07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86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14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211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92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59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812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85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6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1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E60-AFB8-4A0D-ACFD-0DA65A469835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61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11023"/>
            <a:ext cx="7772400" cy="2520279"/>
          </a:xfrm>
        </p:spPr>
        <p:txBody>
          <a:bodyPr/>
          <a:lstStyle>
            <a:lvl1pPr algn="ctr">
              <a:defRPr>
                <a:effectLst/>
                <a:latin typeface="Ubuntu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509256"/>
            <a:ext cx="7776864" cy="1270992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99"/>
                </a:solidFill>
                <a:latin typeface="Ubuntu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F84B14DA-E88B-4D47-9C01-2450C0CA2B62}" type="datetimeFigureOut">
              <a:rPr lang="pt-BR" smtClean="0"/>
              <a:pPr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667F9FAD-270C-4ACD-A86B-5E78CC6EFC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60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51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434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729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41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462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76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149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963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77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287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180" y="260648"/>
            <a:ext cx="8549640" cy="2838177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F1B0-53E4-4945-90D9-A9BA9D300116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136-36BC-4096-8430-5FBE6356481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323850" y="3284538"/>
            <a:ext cx="8569325" cy="17287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FFFF99"/>
                </a:solidFill>
              </a:defRPr>
            </a:lvl1pPr>
            <a:lvl2pPr marL="457200" indent="0" algn="r">
              <a:buNone/>
              <a:defRPr>
                <a:solidFill>
                  <a:srgbClr val="FFFF99"/>
                </a:solidFill>
              </a:defRPr>
            </a:lvl2pPr>
            <a:lvl3pPr marL="914400" indent="0" algn="r">
              <a:buNone/>
              <a:defRPr>
                <a:solidFill>
                  <a:srgbClr val="FFFF99"/>
                </a:solidFill>
              </a:defRPr>
            </a:lvl3pPr>
            <a:lvl4pPr marL="1371600" indent="0" algn="r">
              <a:buNone/>
              <a:defRPr>
                <a:solidFill>
                  <a:srgbClr val="FFFF99"/>
                </a:solidFill>
              </a:defRPr>
            </a:lvl4pPr>
            <a:lvl5pPr marL="1828800" indent="0" algn="r">
              <a:buNone/>
              <a:defRPr>
                <a:solidFill>
                  <a:srgbClr val="FFFF99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956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F1B0-53E4-4945-90D9-A9BA9D300116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136-36BC-4096-8430-5FBE635648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74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30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08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23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76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19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1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FF7F00"/>
              </a:gs>
              <a:gs pos="37000">
                <a:srgbClr val="FFB10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46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780929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0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FFFF99"/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FFFF99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FFFF99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FFFF99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FFFF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618"/>
            <a:ext cx="9144000" cy="36195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itchFamily="34" charset="0"/>
              </a:defRPr>
            </a:lvl1pPr>
          </a:lstStyle>
          <a:p>
            <a:fld id="{3C05AE60-AFB8-4A0D-ACFD-0DA65A469835}" type="datetimeFigureOut">
              <a:rPr lang="pt-BR" smtClean="0"/>
              <a:pPr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buntu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44208" y="6356350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buntu" pitchFamily="34" charset="0"/>
              </a:defRPr>
            </a:lvl1pPr>
          </a:lstStyle>
          <a:p>
            <a:fld id="{F5B05779-7EA3-4EFE-A604-15C44B311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  <a:effectLst>
            <a:outerShdw dist="50800" dir="5400000" sx="26000" sy="26000" algn="ctr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-14288" y="0"/>
            <a:ext cx="9158288" cy="81618"/>
          </a:xfrm>
          <a:prstGeom prst="rect">
            <a:avLst/>
          </a:prstGeom>
          <a:gradFill flip="none" rotWithShape="1">
            <a:gsLst>
              <a:gs pos="100000">
                <a:srgbClr val="FF7F00"/>
              </a:gs>
              <a:gs pos="37000">
                <a:srgbClr val="FFB10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F:\Utilidades\Logomarcas\02-Copel-Subsidiarias\Holding\Com Bandeira do Estado\png\copel-estado-06.png"/>
          <p:cNvPicPr>
            <a:picLocks noChangeAspect="1" noChangeArrowheads="1"/>
          </p:cNvPicPr>
          <p:nvPr userDrawn="1"/>
        </p:nvPicPr>
        <p:blipFill>
          <a:blip r:embed="rId1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839" y="6340754"/>
            <a:ext cx="1872208" cy="42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7F00"/>
          </a:solidFill>
          <a:effectLst/>
          <a:latin typeface="Ubuntu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Ubuntu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Ubuntu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Ubuntu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Ubuntu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Ubuntu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FF7F00"/>
              </a:gs>
              <a:gs pos="37000">
                <a:srgbClr val="FFB10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1" y="1778282"/>
            <a:ext cx="9144001" cy="507971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37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7601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980335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14DA-E88B-4D47-9C01-2450C0CA2B62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9144000" cy="3619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28" y="548680"/>
            <a:ext cx="4101213" cy="925364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7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6000" b="1" kern="1200">
          <a:solidFill>
            <a:schemeClr val="tx1">
              <a:lumMod val="65000"/>
              <a:lumOff val="3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FFFF99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FFFF99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FFFF99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FFFF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316416" cy="1944216"/>
          </a:xfrm>
        </p:spPr>
        <p:txBody>
          <a:bodyPr>
            <a:noAutofit/>
          </a:bodyPr>
          <a:lstStyle/>
          <a:p>
            <a:r>
              <a:rPr lang="pt-BR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Workshop sobre Ações Emergenciais: </a:t>
            </a:r>
            <a:br>
              <a:rPr lang="pt-BR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pt-BR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segurança de barragens</a:t>
            </a:r>
            <a:endParaRPr lang="pt-BR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79208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effectLst>
                  <a:outerShdw blurRad="635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Comunicação Preventiva</a:t>
            </a:r>
            <a:endParaRPr lang="pt-BR" dirty="0" smtClean="0">
              <a:effectLst>
                <a:outerShdw blurRad="63500" dir="3600000" algn="tl" rotWithShape="0">
                  <a:prstClr val="black">
                    <a:alpha val="30000"/>
                  </a:prstClr>
                </a:outerShdw>
              </a:effectLst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340768"/>
            <a:ext cx="3296916" cy="120499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F:\Utilidades\Logomarcas\02-Copel-Subsidiarias\Holding\Com Bandeira do Estado\png\copel-estado-0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8546" y="5802816"/>
            <a:ext cx="867439" cy="8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1268760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 smtClean="0"/>
              <a:t> Spots de rádio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 smtClean="0"/>
              <a:t> Vídeo didático sobre operação das Usinas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 smtClean="0"/>
              <a:t> Cartilhas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 smtClean="0"/>
              <a:t> Material para trabalho com crianças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 smtClean="0"/>
              <a:t> Encontros e reuniões</a:t>
            </a:r>
            <a:endParaRPr lang="pt-BR" sz="2800" dirty="0"/>
          </a:p>
        </p:txBody>
      </p:sp>
      <p:pic>
        <p:nvPicPr>
          <p:cNvPr id="3" name="03092015_SPOT[05-ALT]_COPEL-BaciaDoIguac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33136" y="1268760"/>
            <a:ext cx="609600" cy="609600"/>
          </a:xfrm>
          <a:prstGeom prst="rect">
            <a:avLst/>
          </a:prstGeom>
        </p:spPr>
      </p:pic>
      <p:pic>
        <p:nvPicPr>
          <p:cNvPr id="4" name="03092015_SPOT[06-ALT]_COPEL-BaciaDoIguac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0152" y="128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316416" cy="792088"/>
          </a:xfrm>
        </p:spPr>
        <p:txBody>
          <a:bodyPr>
            <a:noAutofit/>
          </a:bodyPr>
          <a:lstStyle/>
          <a:p>
            <a:r>
              <a:rPr lang="pt-BR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Ana Sílvia Laurindo da Cruz</a:t>
            </a:r>
            <a:endParaRPr lang="pt-BR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776864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 smtClean="0">
                <a:effectLst>
                  <a:outerShdw blurRad="635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Assessoria de Comunicação Social</a:t>
            </a:r>
          </a:p>
          <a:p>
            <a:pPr algn="ctr"/>
            <a:r>
              <a:rPr lang="pt-BR" dirty="0" smtClean="0">
                <a:effectLst>
                  <a:outerShdw blurRad="635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(41) 8893-9131</a:t>
            </a:r>
          </a:p>
          <a:p>
            <a:pPr algn="ctr"/>
            <a:r>
              <a:rPr lang="pt-BR" dirty="0">
                <a:effectLst>
                  <a:outerShdw blurRad="635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a</a:t>
            </a:r>
            <a:r>
              <a:rPr lang="pt-BR" dirty="0" smtClean="0">
                <a:effectLst>
                  <a:outerShdw blurRad="635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na.cruz@copel.com</a:t>
            </a:r>
            <a:endParaRPr lang="pt-BR" dirty="0">
              <a:effectLst>
                <a:outerShdw blurRad="63500" dir="3600000" algn="tl" rotWithShape="0">
                  <a:prstClr val="black">
                    <a:alpha val="30000"/>
                  </a:prstClr>
                </a:outerShdw>
              </a:effectLst>
              <a:latin typeface="+mj-lt"/>
            </a:endParaRPr>
          </a:p>
          <a:p>
            <a:pPr algn="ctr"/>
            <a:endParaRPr lang="pt-BR" dirty="0" smtClean="0">
              <a:effectLst>
                <a:outerShdw blurRad="63500" dir="3600000" algn="tl" rotWithShape="0">
                  <a:prstClr val="black">
                    <a:alpha val="30000"/>
                  </a:prstClr>
                </a:outerShdw>
              </a:effectLst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340768"/>
            <a:ext cx="3296916" cy="120499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F:\Utilidades\Logomarcas\02-Copel-Subsidiarias\Holding\Com Bandeira do Estado\png\copel-estado-0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8546" y="5802816"/>
            <a:ext cx="867439" cy="8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2265834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/>
              <a:t>Informação didática para a população</a:t>
            </a:r>
          </a:p>
          <a:p>
            <a:endParaRPr lang="pt-BR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/>
              <a:t>Relacionamento com as comunidades das áreas de influência das usinas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/>
              <a:t>Informações online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/>
              <a:t>Atualização do cadastro de veículos de comunicação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71650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Ações prioritárias para a </a:t>
            </a:r>
          </a:p>
          <a:p>
            <a:r>
              <a:rPr lang="pt-BR" sz="3600" b="1" dirty="0" smtClean="0"/>
              <a:t>comunicação preventiva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524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548680"/>
            <a:ext cx="8604448" cy="45730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27684" y="530120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www.copel.com/monitoramento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428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60432" cy="45126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07704" y="5364505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Inclusão de notas informativas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1266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91680" y="549806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Banner de alerta na home do site Copel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518934"/>
            <a:ext cx="7740352" cy="48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7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081"/>
            <a:ext cx="9144000" cy="53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7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3"/>
            <a:ext cx="7468426" cy="48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5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452563"/>
            <a:ext cx="64198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5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388423" cy="399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53" y="3140968"/>
            <a:ext cx="6552728" cy="30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67863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87</Words>
  <Application>Microsoft Office PowerPoint</Application>
  <PresentationFormat>Apresentação na tela (4:3)</PresentationFormat>
  <Paragraphs>27</Paragraphs>
  <Slides>11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Wingdings</vt:lpstr>
      <vt:lpstr>Ubuntu</vt:lpstr>
      <vt:lpstr>Calibri</vt:lpstr>
      <vt:lpstr>Personalizar design</vt:lpstr>
      <vt:lpstr>1_Personalizar design</vt:lpstr>
      <vt:lpstr>2_Personalizar design</vt:lpstr>
      <vt:lpstr>Workshop sobre Ações Emergenciais:  segurança de barragens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Ana Sílvia Laurindo da Cruz</vt:lpstr>
    </vt:vector>
  </TitlesOfParts>
  <Company>Copel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 MICHELIS ABILHOA</dc:creator>
  <cp:lastModifiedBy>ANA SILVIA LAURINDO DA CRUZ</cp:lastModifiedBy>
  <cp:revision>103</cp:revision>
  <dcterms:created xsi:type="dcterms:W3CDTF">2013-09-17T13:46:19Z</dcterms:created>
  <dcterms:modified xsi:type="dcterms:W3CDTF">2016-05-10T13:04:09Z</dcterms:modified>
</cp:coreProperties>
</file>