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304" r:id="rId3"/>
    <p:sldId id="305" r:id="rId4"/>
    <p:sldId id="306" r:id="rId5"/>
    <p:sldId id="274" r:id="rId6"/>
    <p:sldId id="275" r:id="rId7"/>
    <p:sldId id="276" r:id="rId8"/>
    <p:sldId id="278" r:id="rId9"/>
    <p:sldId id="288" r:id="rId10"/>
    <p:sldId id="300" r:id="rId11"/>
    <p:sldId id="307" r:id="rId12"/>
    <p:sldId id="313" r:id="rId13"/>
    <p:sldId id="314" r:id="rId14"/>
    <p:sldId id="309" r:id="rId15"/>
    <p:sldId id="310" r:id="rId16"/>
    <p:sldId id="312" r:id="rId17"/>
    <p:sldId id="296" r:id="rId18"/>
    <p:sldId id="268" r:id="rId19"/>
  </p:sldIdLst>
  <p:sldSz cx="9144000" cy="6858000" type="screen4x3"/>
  <p:notesSz cx="68072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4D4D4D"/>
    <a:srgbClr val="5F5F5F"/>
    <a:srgbClr val="1C1C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73" autoAdjust="0"/>
    <p:restoredTop sz="99512" autoAdjust="0"/>
  </p:normalViewPr>
  <p:slideViewPr>
    <p:cSldViewPr>
      <p:cViewPr>
        <p:scale>
          <a:sx n="80" d="100"/>
          <a:sy n="80" d="100"/>
        </p:scale>
        <p:origin x="-1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A1C1335-8C84-405D-A0B5-7D50A18CE66F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038" y="4705350"/>
            <a:ext cx="5445125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4450" y="9409113"/>
            <a:ext cx="29511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0D93890-9615-4210-9E0A-0D760F3B22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0142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Definição de Defesa Civil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mtClean="0"/>
              <a:t>O tema defesa civil tem sido cada dia mais discutido na política e na sociedade e para conversarmos sobre esse tema é importante conhecer o seu significado e a sua atuação, por isso a apresentação da </a:t>
            </a:r>
            <a:r>
              <a:rPr lang="pt-BR" altLang="pt-BR" u="sng" smtClean="0"/>
              <a:t>definição de Defesa Civil </a:t>
            </a:r>
            <a:r>
              <a:rPr lang="pt-BR" altLang="pt-BR" smtClean="0"/>
              <a:t>no 2º slide.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mtClean="0"/>
              <a:t>Aqui pode-se falar um pouco da legislação que regia da DC (Decreto 5.376) e das mudanças ocorridas em 2010 devido a ocorrência do desastre de Alagoas e Pernambuco (decreto 7.257 e MP 494).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6E2519-CF11-49FD-9556-58510421852B}" type="slidenum">
              <a:rPr lang="pt-BR" altLang="pt-B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Definição de Defesa Civil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mtClean="0"/>
              <a:t>O tema defesa civil tem sido cada dia mais discutido na política e na sociedade e para conversarmos sobre esse tema é importante conhecer o seu significado e a sua atuação, por isso a apresentação da </a:t>
            </a:r>
            <a:r>
              <a:rPr lang="pt-BR" altLang="pt-BR" u="sng" smtClean="0"/>
              <a:t>definição de Defesa Civil </a:t>
            </a:r>
            <a:r>
              <a:rPr lang="pt-BR" altLang="pt-BR" smtClean="0"/>
              <a:t>no 2º slide.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pt-BR" altLang="pt-BR" smtClean="0"/>
              <a:t>Aqui pode-se falar um pouco da legislação que regia da DC (Decreto 5.376) e das mudanças ocorridas em 2010 devido a ocorrência do desastre de Alagoas e Pernambuco (decreto 7.257 e MP 494).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pt-BR" altLang="pt-BR" smtClean="0"/>
          </a:p>
        </p:txBody>
      </p:sp>
      <p:sp>
        <p:nvSpPr>
          <p:cNvPr id="3072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8DD721-C87C-4036-B468-9A31741BB9B4}" type="slidenum">
              <a:rPr lang="pt-BR" altLang="pt-B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smtClean="0"/>
              <a:t>A estrutura da Defesa Civil no Brasil.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  <a:p>
            <a:pPr eaLnBrk="1" hangingPunct="1">
              <a:spcBef>
                <a:spcPct val="0"/>
              </a:spcBef>
            </a:pPr>
            <a:r>
              <a:rPr lang="pt-BR" altLang="pt-BR" smtClean="0"/>
              <a:t> - Ao falar que a defesa civil está estruturada em um Sistema é interessante falar que em um sistema possui vários elementos que se inter-relacionam e se agregam para atingir um objetivo comum, dessa forma todos que fazem parte do SINDEC tem um papel importante. </a:t>
            </a:r>
          </a:p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317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FABB398-4EEC-44E5-9A4F-7D3ED49260E4}" type="slidenum">
              <a:rPr lang="pt-BR" altLang="pt-BR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pt-BR" altLang="pt-B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5C7A4-909A-4EB7-BB52-0CA84DDE96BD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4E426-C895-4D66-BBE4-6C1F44A1CE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140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4F49B-6182-4762-9F50-5C3227155708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2D90-D1EE-46E1-915E-B7E99A06662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40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37678-BB4B-4253-BFA2-416EB6582591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E25A0-0202-48E4-9EF6-AE6FF6B5BE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01827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4679C-AFA4-422A-A85B-983E1475AD72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C4E37-666F-4805-85D8-1BB3E8973A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462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AE4D8-CACB-4787-A4E7-4BEB4D7CFC16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CA06B-4F3E-484C-BC78-3E19C1E66D7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60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C5BB4-7393-410D-A240-0D2A48E4052A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8D7F5-24FE-457F-9396-24FE0F0251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8396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7973F-233F-468E-9FE2-A49437861AD2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CE186-2D21-4A89-B5BF-234112458E9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72D2B-3C8C-431F-B127-61181F529D65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779C-F317-4A10-870A-E6E32CFBA7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54871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7B1B2-5857-41CD-84AE-5E126AC35C78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5FA1-C864-4CBA-8BE8-28F4A066F0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500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7261-F5AE-46D8-B40C-1C9470106458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BE269-2EED-4609-8817-84B4373A72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8861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FD925-6B2B-4B00-A19C-9379F5421389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29687-2250-44F9-A282-851E1718AA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1921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441C6-8221-4414-B31B-E999C06F942C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DC694-FBF5-40ED-84C9-9E2BB569A0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7546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C3EE1-4A2F-40F9-ADF3-95BCA6FDC3EF}" type="datetimeFigureOut">
              <a:rPr lang="pt-BR"/>
              <a:pPr>
                <a:defRPr/>
              </a:pPr>
              <a:t>24/11/2015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C18807-F002-40DE-A205-F8F9A474A4A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404813"/>
            <a:ext cx="9144000" cy="6191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075" name="Picture 2" descr="selo def civil F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440113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Espaço Reservado para Conteúdo 2"/>
          <p:cNvSpPr txBox="1">
            <a:spLocks/>
          </p:cNvSpPr>
          <p:nvPr/>
        </p:nvSpPr>
        <p:spPr bwMode="auto">
          <a:xfrm>
            <a:off x="3714750" y="1916832"/>
            <a:ext cx="4872038" cy="91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Tx/>
              <a:buNone/>
              <a:defRPr/>
            </a:pPr>
            <a:r>
              <a:rPr lang="pt-BR" altLang="ko-KR" sz="24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ＭＳ Ｐゴシック" pitchFamily="34" charset="-128"/>
                <a:cs typeface="Arial" charset="0"/>
              </a:rPr>
              <a:t>Marco de Ação de Sendai</a:t>
            </a:r>
          </a:p>
        </p:txBody>
      </p:sp>
      <p:sp>
        <p:nvSpPr>
          <p:cNvPr id="3077" name="Espaço Reservado para Conteúdo 2"/>
          <p:cNvSpPr txBox="1">
            <a:spLocks/>
          </p:cNvSpPr>
          <p:nvPr/>
        </p:nvSpPr>
        <p:spPr bwMode="auto">
          <a:xfrm>
            <a:off x="3714750" y="3140075"/>
            <a:ext cx="542925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Tx/>
              <a:buNone/>
            </a:pPr>
            <a:r>
              <a:rPr lang="pt-BR" altLang="ko-KR" sz="1800" b="1" dirty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Armin Braun </a:t>
            </a:r>
          </a:p>
          <a:p>
            <a:pPr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Tx/>
              <a:buNone/>
            </a:pPr>
            <a:r>
              <a:rPr lang="pt-BR" altLang="ko-KR" sz="1400" b="1" dirty="0" smtClean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Departamento </a:t>
            </a:r>
            <a:r>
              <a:rPr lang="pt-BR" altLang="ko-KR" sz="1400" b="1" dirty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de Minimização de Desastres - DMD</a:t>
            </a:r>
          </a:p>
          <a:p>
            <a:pPr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Tx/>
              <a:buNone/>
            </a:pPr>
            <a:r>
              <a:rPr lang="pt-BR" altLang="ko-KR" sz="1400" b="1" dirty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Secretaria Nacional de Proteção e Defesa Civil </a:t>
            </a:r>
          </a:p>
          <a:p>
            <a:pPr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Tx/>
              <a:buNone/>
            </a:pPr>
            <a:r>
              <a:rPr lang="pt-BR" altLang="ko-KR" sz="1400" b="1" dirty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Ministério da Integração Nacional</a:t>
            </a:r>
          </a:p>
        </p:txBody>
      </p:sp>
      <p:sp>
        <p:nvSpPr>
          <p:cNvPr id="3078" name="Espaço Reservado para Conteúdo 2"/>
          <p:cNvSpPr txBox="1">
            <a:spLocks/>
          </p:cNvSpPr>
          <p:nvPr/>
        </p:nvSpPr>
        <p:spPr bwMode="auto">
          <a:xfrm>
            <a:off x="539553" y="4923486"/>
            <a:ext cx="8280920" cy="9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Tx/>
              <a:buNone/>
            </a:pPr>
            <a:r>
              <a:rPr lang="pt-BR" altLang="ko-KR" sz="2000" dirty="0" smtClean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Reunião de Coordenadores </a:t>
            </a:r>
            <a:r>
              <a:rPr lang="pt-BR" altLang="ko-KR" sz="2000" dirty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E</a:t>
            </a:r>
            <a:r>
              <a:rPr lang="pt-BR" altLang="ko-KR" sz="2000" dirty="0" smtClean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staduais de Proteção e Defesa Civil</a:t>
            </a:r>
          </a:p>
          <a:p>
            <a:pPr algn="ctr"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Tx/>
              <a:buNone/>
            </a:pPr>
            <a:r>
              <a:rPr lang="pt-BR" altLang="ko-KR" sz="1400" dirty="0" smtClean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Foz do Iguaçu - PR</a:t>
            </a:r>
            <a:endParaRPr lang="pt-BR" altLang="ko-KR" sz="1400" dirty="0">
              <a:solidFill>
                <a:srgbClr val="1F497D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ctr"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Tx/>
              <a:buNone/>
            </a:pPr>
            <a:r>
              <a:rPr lang="pt-BR" altLang="ko-KR" sz="1400" dirty="0" smtClean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t>24/Novembro/2015</a:t>
            </a:r>
            <a:endParaRPr lang="pt-BR" altLang="ko-KR" sz="1400" dirty="0">
              <a:solidFill>
                <a:srgbClr val="1F497D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850900"/>
          </a:xfrm>
        </p:spPr>
        <p:txBody>
          <a:bodyPr/>
          <a:lstStyle/>
          <a:p>
            <a:r>
              <a:rPr lang="pt-BR" altLang="pt-BR" sz="3600" b="1" dirty="0" smtClean="0">
                <a:solidFill>
                  <a:schemeClr val="tx2"/>
                </a:solidFill>
              </a:rPr>
              <a:t/>
            </a:r>
            <a:br>
              <a:rPr lang="pt-BR" altLang="pt-BR" sz="3600" b="1" dirty="0" smtClean="0">
                <a:solidFill>
                  <a:schemeClr val="tx2"/>
                </a:solidFill>
              </a:rPr>
            </a:br>
            <a:r>
              <a:rPr lang="pt-BR" altLang="pt-BR" sz="3600" b="1" dirty="0" smtClean="0">
                <a:solidFill>
                  <a:schemeClr val="tx2"/>
                </a:solidFill>
              </a:rPr>
              <a:t>Resultados</a:t>
            </a:r>
            <a:r>
              <a:rPr lang="pt-BR" altLang="pt-BR" sz="3600" dirty="0" smtClean="0"/>
              <a:t/>
            </a:r>
            <a:br>
              <a:rPr lang="pt-BR" altLang="pt-BR" sz="3600" dirty="0" smtClean="0"/>
            </a:br>
            <a:endParaRPr lang="pt-BR" altLang="pt-BR" sz="3600" b="1" dirty="0" smtClean="0">
              <a:solidFill>
                <a:schemeClr val="tx2"/>
              </a:solidFill>
            </a:endParaRPr>
          </a:p>
        </p:txBody>
      </p:sp>
      <p:sp>
        <p:nvSpPr>
          <p:cNvPr id="15363" name="Espaço Reservado para Conteúdo 2"/>
          <p:cNvSpPr>
            <a:spLocks noGrp="1"/>
          </p:cNvSpPr>
          <p:nvPr>
            <p:ph idx="1"/>
          </p:nvPr>
        </p:nvSpPr>
        <p:spPr>
          <a:xfrm>
            <a:off x="3174736" y="1268760"/>
            <a:ext cx="5969264" cy="4752528"/>
          </a:xfrm>
        </p:spPr>
        <p:txBody>
          <a:bodyPr/>
          <a:lstStyle/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solidFill>
                  <a:srgbClr val="002060"/>
                </a:solidFill>
              </a:rPr>
              <a:t>Revisão e Avaliação de </a:t>
            </a:r>
            <a:r>
              <a:rPr lang="pt-BR" altLang="pt-BR" sz="2400" b="1" dirty="0" err="1" smtClean="0">
                <a:solidFill>
                  <a:srgbClr val="002060"/>
                </a:solidFill>
              </a:rPr>
              <a:t>Hyogo</a:t>
            </a:r>
            <a:r>
              <a:rPr lang="pt-BR" altLang="pt-BR" sz="2400" b="1" dirty="0">
                <a:solidFill>
                  <a:srgbClr val="002060"/>
                </a:solidFill>
              </a:rPr>
              <a:t>;</a:t>
            </a:r>
            <a:endParaRPr lang="pt-BR" altLang="pt-BR" sz="2400" b="1" dirty="0" smtClean="0">
              <a:solidFill>
                <a:srgbClr val="002060"/>
              </a:solidFill>
            </a:endParaRP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pt-BR" altLang="pt-BR" sz="2400" b="1" dirty="0" smtClean="0">
                <a:solidFill>
                  <a:srgbClr val="002060"/>
                </a:solidFill>
              </a:rPr>
              <a:t>Adoção do Marco de  Sendai para a Redução do Risco de Desastres 2015 – 2030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rgbClr val="002060"/>
                </a:solidFill>
              </a:rPr>
              <a:t>Identificação de modalidades de </a:t>
            </a:r>
            <a:r>
              <a:rPr lang="pt-BR" altLang="pt-BR" sz="2400" b="1" dirty="0" smtClean="0">
                <a:solidFill>
                  <a:srgbClr val="002060"/>
                </a:solidFill>
              </a:rPr>
              <a:t>cooperação;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pt-BR" altLang="pt-BR" sz="2400" b="1" dirty="0">
                <a:solidFill>
                  <a:srgbClr val="002060"/>
                </a:solidFill>
              </a:rPr>
              <a:t>Determinação das ferramentas de </a:t>
            </a:r>
            <a:r>
              <a:rPr lang="pt-BR" altLang="pt-BR" sz="2400" b="1" dirty="0" smtClean="0">
                <a:solidFill>
                  <a:srgbClr val="002060"/>
                </a:solidFill>
              </a:rPr>
              <a:t>revisão periódica </a:t>
            </a:r>
            <a:r>
              <a:rPr lang="pt-BR" altLang="pt-BR" sz="2400" b="1" dirty="0">
                <a:solidFill>
                  <a:srgbClr val="002060"/>
                </a:solidFill>
              </a:rPr>
              <a:t>da </a:t>
            </a:r>
            <a:r>
              <a:rPr lang="pt-BR" altLang="pt-BR" sz="2400" b="1" dirty="0" smtClean="0">
                <a:solidFill>
                  <a:srgbClr val="002060"/>
                </a:solidFill>
              </a:rPr>
              <a:t>implementação;</a:t>
            </a:r>
          </a:p>
        </p:txBody>
      </p:sp>
      <p:pic>
        <p:nvPicPr>
          <p:cNvPr id="15364" name="Espaço Reservado para Conteúdo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425" r="31745"/>
          <a:stretch/>
        </p:blipFill>
        <p:spPr bwMode="auto">
          <a:xfrm>
            <a:off x="102474" y="1268760"/>
            <a:ext cx="3072262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853"/>
            <a:ext cx="4822877" cy="6192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5118172" y="2636912"/>
            <a:ext cx="396912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/>
              <a:t>O Marco de Ação de Sendai</a:t>
            </a:r>
            <a:endParaRPr lang="pt-BR" altLang="pt-BR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78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134938" y="1268413"/>
          <a:ext cx="4356100" cy="383381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356100"/>
              </a:tblGrid>
              <a:tr h="43211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pt-BR" sz="2000" dirty="0" smtClean="0">
                          <a:solidFill>
                            <a:schemeClr val="tx1"/>
                          </a:solidFill>
                        </a:rPr>
                        <a:t>Prioridades MAH</a:t>
                      </a:r>
                      <a:endParaRPr lang="pt-PT" altLang="pt-BR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27" marB="45727"/>
                </a:tc>
              </a:tr>
              <a:tr h="70115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pt-BR" sz="2000" dirty="0" smtClean="0">
                          <a:solidFill>
                            <a:srgbClr val="006600"/>
                          </a:solidFill>
                        </a:rPr>
                        <a:t>Fazer com que a redução dos riscos de desastres seja prioridade</a:t>
                      </a:r>
                      <a:endParaRPr lang="pt-PT" altLang="pt-BR" sz="2000" b="1" dirty="0" smtClean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 marT="45727" marB="45727" anchor="ctr"/>
                </a:tc>
              </a:tr>
              <a:tr h="7030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pt-BR" sz="2000" dirty="0" smtClean="0">
                          <a:solidFill>
                            <a:srgbClr val="006600"/>
                          </a:solidFill>
                        </a:rPr>
                        <a:t>Conhecer o risco e tomar medidas</a:t>
                      </a:r>
                      <a:endParaRPr lang="pt-BR" sz="200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 marT="45727" marB="45727" anchor="ctr"/>
                </a:tc>
              </a:tr>
              <a:tr h="7011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pt-BR" sz="2000" dirty="0" smtClean="0">
                          <a:solidFill>
                            <a:srgbClr val="006600"/>
                          </a:solidFill>
                        </a:rPr>
                        <a:t>Desenvolver uma maior compreensão e conscientização</a:t>
                      </a:r>
                      <a:endParaRPr lang="pt-BR" sz="200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 marT="45727" marB="45727" anchor="ctr"/>
                </a:tc>
              </a:tr>
              <a:tr h="621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altLang="pt-BR" sz="2000" dirty="0" smtClean="0">
                          <a:solidFill>
                            <a:srgbClr val="006600"/>
                          </a:solidFill>
                        </a:rPr>
                        <a:t>Reduzir o Risco</a:t>
                      </a:r>
                      <a:endParaRPr lang="pt-BR" sz="200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 marT="45727" marB="45727" anchor="ctr"/>
                </a:tc>
              </a:tr>
              <a:tr h="675313">
                <a:tc>
                  <a:txBody>
                    <a:bodyPr/>
                    <a:lstStyle/>
                    <a:p>
                      <a:r>
                        <a:rPr lang="pt-PT" altLang="pt-BR" sz="2000" dirty="0" smtClean="0">
                          <a:solidFill>
                            <a:srgbClr val="006600"/>
                          </a:solidFill>
                        </a:rPr>
                        <a:t> Estar preparado e pronto pra atuar</a:t>
                      </a:r>
                      <a:endParaRPr lang="pt-BR" sz="200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 marT="45727" marB="45727" anchor="ctr"/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643438" y="1268413"/>
          <a:ext cx="4356100" cy="3852862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4356100"/>
              </a:tblGrid>
              <a:tr h="442968"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ts val="600"/>
                        </a:spcAft>
                        <a:buFont typeface="Arial" charset="0"/>
                        <a:buNone/>
                      </a:pPr>
                      <a:r>
                        <a:rPr lang="pt-PT" altLang="pt-BR" sz="2000" dirty="0" smtClean="0"/>
                        <a:t>Prioridades MAS</a:t>
                      </a:r>
                      <a:endParaRPr lang="pt-PT" altLang="pt-BR" sz="2000" b="1" dirty="0"/>
                    </a:p>
                  </a:txBody>
                  <a:tcPr marL="91443" marR="91443" marT="45723" marB="45723"/>
                </a:tc>
              </a:tr>
              <a:tr h="694188">
                <a:tc>
                  <a:txBody>
                    <a:bodyPr/>
                    <a:lstStyle/>
                    <a:p>
                      <a:r>
                        <a:rPr lang="pt-PT" altLang="pt-BR" sz="2000" dirty="0" smtClean="0">
                          <a:solidFill>
                            <a:srgbClr val="002060"/>
                          </a:solidFill>
                        </a:rPr>
                        <a:t>Compreensão do risco de desastres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3" marB="45723" anchor="ctr"/>
                </a:tc>
              </a:tr>
              <a:tr h="703906">
                <a:tc>
                  <a:txBody>
                    <a:bodyPr/>
                    <a:lstStyle/>
                    <a:p>
                      <a:r>
                        <a:rPr lang="pt-PT" altLang="pt-BR" sz="2000" dirty="0" smtClean="0">
                          <a:solidFill>
                            <a:srgbClr val="002060"/>
                          </a:solidFill>
                        </a:rPr>
                        <a:t>O reforço da governança para gestão do risco de desastres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3" marB="45723" anchor="ctr"/>
                </a:tc>
              </a:tr>
              <a:tr h="701082">
                <a:tc>
                  <a:txBody>
                    <a:bodyPr/>
                    <a:lstStyle/>
                    <a:p>
                      <a:r>
                        <a:rPr lang="pt-PT" altLang="pt-BR" sz="2000" dirty="0" smtClean="0">
                          <a:solidFill>
                            <a:srgbClr val="002060"/>
                          </a:solidFill>
                        </a:rPr>
                        <a:t>Investir na redução do risco de desastres para a resiliência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3" marB="45723" anchor="ctr"/>
                </a:tc>
              </a:tr>
              <a:tr h="1310718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altLang="pt-BR" sz="2000" dirty="0" smtClean="0">
                          <a:solidFill>
                            <a:srgbClr val="002060"/>
                          </a:solidFill>
                        </a:rPr>
                        <a:t>Melhorar a preparação de desastres para uma resposta eficaz e para "reconstruir melhor" em recuperação, reabilitação e reconstrução</a:t>
                      </a:r>
                      <a:endParaRPr lang="pt-BR" sz="2000" dirty="0">
                        <a:solidFill>
                          <a:srgbClr val="002060"/>
                        </a:solidFill>
                      </a:endParaRPr>
                    </a:p>
                  </a:txBody>
                  <a:tcPr marL="91443" marR="91443" marT="45723" marB="45723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478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7601"/>
          </a:xfrm>
        </p:spPr>
        <p:txBody>
          <a:bodyPr/>
          <a:lstStyle/>
          <a:p>
            <a:r>
              <a:rPr lang="pt-BR" altLang="pt-BR" sz="3600" b="1" dirty="0" smtClean="0">
                <a:solidFill>
                  <a:schemeClr val="tx2"/>
                </a:solidFill>
              </a:rPr>
              <a:t>7 Metas globais</a:t>
            </a:r>
          </a:p>
        </p:txBody>
      </p:sp>
      <p:sp>
        <p:nvSpPr>
          <p:cNvPr id="4" name="Retângulo 3"/>
          <p:cNvSpPr/>
          <p:nvPr/>
        </p:nvSpPr>
        <p:spPr>
          <a:xfrm>
            <a:off x="611560" y="1127229"/>
            <a:ext cx="3685180" cy="103485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altLang="pt-BR" sz="2400" b="1" dirty="0">
                <a:solidFill>
                  <a:srgbClr val="002060"/>
                </a:solidFill>
              </a:rPr>
              <a:t>M</a:t>
            </a:r>
            <a:r>
              <a:rPr lang="pt-BR" altLang="pt-BR" sz="2400" b="1" dirty="0" smtClean="0">
                <a:solidFill>
                  <a:srgbClr val="002060"/>
                </a:solidFill>
              </a:rPr>
              <a:t>ortalidade </a:t>
            </a:r>
            <a:r>
              <a:rPr lang="pt-BR" altLang="pt-BR" sz="2400" b="1" dirty="0">
                <a:solidFill>
                  <a:srgbClr val="002060"/>
                </a:solidFill>
              </a:rPr>
              <a:t>global por desastres</a:t>
            </a:r>
            <a:r>
              <a:rPr lang="pt-BR" altLang="pt-BR" sz="2400" b="1" dirty="0" smtClean="0">
                <a:solidFill>
                  <a:srgbClr val="002060"/>
                </a:solidFill>
              </a:rPr>
              <a:t>.</a:t>
            </a:r>
            <a:endParaRPr lang="pt-BR" altLang="pt-BR" sz="2400" b="1" dirty="0">
              <a:solidFill>
                <a:srgbClr val="00206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11560" y="2407455"/>
            <a:ext cx="3685180" cy="103485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altLang="pt-BR" sz="2400" b="1" dirty="0" smtClean="0">
                <a:solidFill>
                  <a:srgbClr val="002060"/>
                </a:solidFill>
              </a:rPr>
              <a:t>Número </a:t>
            </a:r>
            <a:r>
              <a:rPr lang="pt-BR" altLang="pt-BR" sz="2400" b="1" dirty="0">
                <a:solidFill>
                  <a:srgbClr val="002060"/>
                </a:solidFill>
              </a:rPr>
              <a:t>de pessoas afetadas  por desastres</a:t>
            </a:r>
            <a:r>
              <a:rPr lang="pt-BR" altLang="pt-BR" sz="2400" b="1" dirty="0" smtClean="0">
                <a:solidFill>
                  <a:srgbClr val="002060"/>
                </a:solidFill>
              </a:rPr>
              <a:t>.</a:t>
            </a:r>
            <a:endParaRPr lang="pt-BR" altLang="pt-BR" sz="2400" b="1" dirty="0">
              <a:solidFill>
                <a:srgbClr val="00206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1560" y="3687681"/>
            <a:ext cx="3685180" cy="103485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altLang="pt-BR" sz="2400" b="1" dirty="0" smtClean="0">
                <a:solidFill>
                  <a:srgbClr val="002060"/>
                </a:solidFill>
              </a:rPr>
              <a:t>Danos </a:t>
            </a:r>
            <a:r>
              <a:rPr lang="pt-BR" altLang="pt-BR" sz="2400" b="1" dirty="0">
                <a:solidFill>
                  <a:srgbClr val="002060"/>
                </a:solidFill>
              </a:rPr>
              <a:t>causados por desastres em infraestrutura </a:t>
            </a:r>
            <a:r>
              <a:rPr lang="pt-BR" altLang="pt-BR" sz="2400" b="1" dirty="0" smtClean="0">
                <a:solidFill>
                  <a:srgbClr val="002060"/>
                </a:solidFill>
              </a:rPr>
              <a:t>básica.</a:t>
            </a:r>
            <a:endParaRPr lang="pt-BR" altLang="pt-BR" sz="2400" b="1" dirty="0">
              <a:solidFill>
                <a:srgbClr val="00206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4967906"/>
            <a:ext cx="3685180" cy="103485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 indent="0" algn="ctr">
              <a:buNone/>
              <a:defRPr/>
            </a:pPr>
            <a:r>
              <a:rPr lang="pt-PT" altLang="pt-BR" sz="2400" b="1" dirty="0" smtClean="0">
                <a:solidFill>
                  <a:srgbClr val="002060"/>
                </a:solidFill>
              </a:rPr>
              <a:t>Perdas </a:t>
            </a:r>
            <a:r>
              <a:rPr lang="pt-PT" altLang="pt-BR" sz="2400" b="1" dirty="0">
                <a:solidFill>
                  <a:srgbClr val="002060"/>
                </a:solidFill>
              </a:rPr>
              <a:t>econômicas diretas por desastres.</a:t>
            </a:r>
            <a:endParaRPr lang="pt-BR" altLang="pt-BR" sz="2400" b="1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297282" y="2596436"/>
            <a:ext cx="3685180" cy="103485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PT" altLang="pt-BR" sz="2400" b="1" dirty="0" smtClean="0">
                <a:solidFill>
                  <a:srgbClr val="002060"/>
                </a:solidFill>
              </a:rPr>
              <a:t>Número </a:t>
            </a:r>
            <a:r>
              <a:rPr lang="pt-PT" altLang="pt-BR" sz="2400" b="1" dirty="0">
                <a:solidFill>
                  <a:srgbClr val="002060"/>
                </a:solidFill>
              </a:rPr>
              <a:t>de países com estratégias </a:t>
            </a:r>
            <a:r>
              <a:rPr lang="pt-PT" altLang="pt-BR" sz="2400" b="1" dirty="0" smtClean="0">
                <a:solidFill>
                  <a:srgbClr val="002060"/>
                </a:solidFill>
              </a:rPr>
              <a:t>para RRD</a:t>
            </a:r>
            <a:endParaRPr lang="pt-BR" altLang="pt-BR" sz="2400" b="1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5297282" y="1127229"/>
            <a:ext cx="3685180" cy="103485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altLang="pt-BR" sz="2400" b="1" dirty="0" smtClean="0">
                <a:solidFill>
                  <a:srgbClr val="002060"/>
                </a:solidFill>
              </a:rPr>
              <a:t>Cooperação </a:t>
            </a:r>
            <a:r>
              <a:rPr lang="pt-BR" altLang="pt-BR" sz="2400" b="1" dirty="0">
                <a:solidFill>
                  <a:srgbClr val="002060"/>
                </a:solidFill>
              </a:rPr>
              <a:t>internacional com os países em desenvolvimento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97282" y="4005064"/>
            <a:ext cx="3685180" cy="195045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defRPr/>
            </a:pPr>
            <a:r>
              <a:rPr lang="pt-BR" altLang="pt-BR" sz="2400" b="1" dirty="0" smtClean="0">
                <a:solidFill>
                  <a:srgbClr val="002060"/>
                </a:solidFill>
              </a:rPr>
              <a:t>Disponibilidade </a:t>
            </a:r>
            <a:r>
              <a:rPr lang="pt-BR" altLang="pt-BR" sz="2400" b="1" dirty="0">
                <a:solidFill>
                  <a:srgbClr val="002060"/>
                </a:solidFill>
              </a:rPr>
              <a:t>e o acesso a sistemas de alerta precoce e </a:t>
            </a:r>
            <a:r>
              <a:rPr lang="pt-BR" altLang="pt-BR" sz="2400" b="1" dirty="0" smtClean="0">
                <a:solidFill>
                  <a:srgbClr val="002060"/>
                </a:solidFill>
              </a:rPr>
              <a:t>informação; </a:t>
            </a:r>
            <a:r>
              <a:rPr lang="pt-BR" altLang="pt-BR" sz="2400" b="1" dirty="0">
                <a:solidFill>
                  <a:srgbClr val="002060"/>
                </a:solidFill>
              </a:rPr>
              <a:t>e</a:t>
            </a:r>
          </a:p>
          <a:p>
            <a:pPr marL="0" lvl="1" algn="ctr">
              <a:defRPr/>
            </a:pPr>
            <a:r>
              <a:rPr lang="pt-BR" altLang="pt-BR" sz="2400" b="1" dirty="0">
                <a:solidFill>
                  <a:srgbClr val="002060"/>
                </a:solidFill>
              </a:rPr>
              <a:t>avaliações sobre risco de</a:t>
            </a:r>
          </a:p>
          <a:p>
            <a:pPr marL="0" lvl="1" algn="ctr">
              <a:defRPr/>
            </a:pPr>
            <a:r>
              <a:rPr lang="pt-BR" altLang="pt-BR" sz="2400" b="1" dirty="0">
                <a:solidFill>
                  <a:srgbClr val="002060"/>
                </a:solidFill>
              </a:rPr>
              <a:t>desastre</a:t>
            </a:r>
          </a:p>
        </p:txBody>
      </p:sp>
      <p:sp>
        <p:nvSpPr>
          <p:cNvPr id="3" name="Seta para cima 2"/>
          <p:cNvSpPr/>
          <p:nvPr/>
        </p:nvSpPr>
        <p:spPr>
          <a:xfrm>
            <a:off x="4945239" y="1127229"/>
            <a:ext cx="288032" cy="1021910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cima 12"/>
          <p:cNvSpPr/>
          <p:nvPr/>
        </p:nvSpPr>
        <p:spPr>
          <a:xfrm>
            <a:off x="4945239" y="2596436"/>
            <a:ext cx="288032" cy="1021910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cima 13"/>
          <p:cNvSpPr/>
          <p:nvPr/>
        </p:nvSpPr>
        <p:spPr>
          <a:xfrm>
            <a:off x="4945239" y="4005064"/>
            <a:ext cx="288032" cy="1950451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cima 14"/>
          <p:cNvSpPr/>
          <p:nvPr/>
        </p:nvSpPr>
        <p:spPr>
          <a:xfrm rot="10800000">
            <a:off x="242404" y="1140169"/>
            <a:ext cx="288032" cy="1021910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cima 15"/>
          <p:cNvSpPr/>
          <p:nvPr/>
        </p:nvSpPr>
        <p:spPr>
          <a:xfrm rot="10800000">
            <a:off x="242404" y="5002867"/>
            <a:ext cx="288032" cy="1021910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cima 16"/>
          <p:cNvSpPr/>
          <p:nvPr/>
        </p:nvSpPr>
        <p:spPr>
          <a:xfrm rot="10800000">
            <a:off x="242405" y="3700621"/>
            <a:ext cx="288032" cy="1021910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cima 17"/>
          <p:cNvSpPr/>
          <p:nvPr/>
        </p:nvSpPr>
        <p:spPr>
          <a:xfrm rot="10800000">
            <a:off x="242405" y="2466879"/>
            <a:ext cx="288032" cy="1021910"/>
          </a:xfrm>
          <a:prstGeom prst="up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7190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393306" y="476821"/>
            <a:ext cx="8229600" cy="503907"/>
          </a:xfrm>
        </p:spPr>
        <p:txBody>
          <a:bodyPr/>
          <a:lstStyle/>
          <a:p>
            <a:r>
              <a:rPr lang="pt-BR" altLang="pt-BR" sz="3600" b="1" dirty="0" smtClean="0">
                <a:solidFill>
                  <a:schemeClr val="tx2"/>
                </a:solidFill>
              </a:rPr>
              <a:t/>
            </a:r>
            <a:br>
              <a:rPr lang="pt-BR" altLang="pt-BR" sz="3600" b="1" dirty="0" smtClean="0">
                <a:solidFill>
                  <a:schemeClr val="tx2"/>
                </a:solidFill>
              </a:rPr>
            </a:br>
            <a:r>
              <a:rPr lang="pt-BR" altLang="pt-BR" sz="3600" b="1" dirty="0" smtClean="0">
                <a:solidFill>
                  <a:schemeClr val="tx2"/>
                </a:solidFill>
              </a:rPr>
              <a:t>Inovações</a:t>
            </a:r>
            <a:r>
              <a:rPr lang="pt-BR" altLang="pt-BR" sz="3600" dirty="0" smtClean="0"/>
              <a:t/>
            </a:r>
            <a:br>
              <a:rPr lang="pt-BR" altLang="pt-BR" sz="3600" dirty="0" smtClean="0"/>
            </a:br>
            <a:endParaRPr lang="pt-BR" altLang="pt-BR" sz="3600" b="1" dirty="0" smtClean="0">
              <a:solidFill>
                <a:schemeClr val="tx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367985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Mudança de foco: reduzir </a:t>
            </a:r>
            <a:r>
              <a:rPr lang="pt-BR" altLang="pt-BR" sz="2200" b="1" dirty="0">
                <a:solidFill>
                  <a:srgbClr val="FFFF00"/>
                </a:solidFill>
                <a:latin typeface="+mj-lt"/>
              </a:rPr>
              <a:t>riscos de desastres</a:t>
            </a: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 x </a:t>
            </a:r>
            <a:r>
              <a:rPr lang="pt-BR" altLang="pt-BR" sz="2200" b="1" dirty="0">
                <a:solidFill>
                  <a:srgbClr val="FFFF00"/>
                </a:solidFill>
                <a:latin typeface="+mj-lt"/>
              </a:rPr>
              <a:t>perdas por desastres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1520" y="2634721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Mudança de “</a:t>
            </a:r>
            <a:r>
              <a:rPr lang="pt-BR" altLang="pt-BR" sz="2200" b="1" dirty="0">
                <a:solidFill>
                  <a:srgbClr val="FFFF00"/>
                </a:solidFill>
                <a:latin typeface="+mj-lt"/>
              </a:rPr>
              <a:t>o que fazer?</a:t>
            </a: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” para “</a:t>
            </a:r>
            <a:r>
              <a:rPr lang="pt-BR" altLang="pt-BR" sz="2200" b="1" dirty="0">
                <a:solidFill>
                  <a:srgbClr val="FFFF00"/>
                </a:solidFill>
                <a:latin typeface="+mj-lt"/>
              </a:rPr>
              <a:t>como fazer</a:t>
            </a:r>
            <a:r>
              <a:rPr lang="pt-BR" altLang="pt-BR" sz="2200" b="1" dirty="0" smtClean="0">
                <a:solidFill>
                  <a:srgbClr val="FFFF00"/>
                </a:solidFill>
                <a:latin typeface="+mj-lt"/>
              </a:rPr>
              <a:t>?</a:t>
            </a:r>
            <a:r>
              <a:rPr lang="pt-BR" altLang="pt-BR" sz="2200" b="1" dirty="0" smtClean="0">
                <a:solidFill>
                  <a:srgbClr val="002060"/>
                </a:solidFill>
                <a:latin typeface="+mj-lt"/>
              </a:rPr>
              <a:t>”</a:t>
            </a:r>
            <a:endParaRPr lang="pt-BR" altLang="pt-BR" sz="2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3901457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2200" b="1" dirty="0" smtClean="0">
                <a:solidFill>
                  <a:srgbClr val="002060"/>
                </a:solidFill>
                <a:latin typeface="+mj-lt"/>
              </a:rPr>
              <a:t>Responsabilidade primordial dos </a:t>
            </a:r>
            <a:r>
              <a:rPr lang="pt-BR" altLang="pt-BR" sz="2200" b="1" dirty="0" smtClean="0">
                <a:solidFill>
                  <a:srgbClr val="FFFF00"/>
                </a:solidFill>
                <a:latin typeface="+mj-lt"/>
              </a:rPr>
              <a:t>Estados</a:t>
            </a:r>
            <a:r>
              <a:rPr lang="pt-BR" altLang="pt-BR" sz="2200" b="1" dirty="0" smtClean="0">
                <a:solidFill>
                  <a:srgbClr val="002060"/>
                </a:solidFill>
                <a:latin typeface="+mj-lt"/>
              </a:rPr>
              <a:t> para a RRD</a:t>
            </a:r>
            <a:endParaRPr lang="pt-BR" altLang="pt-BR" sz="2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1520" y="4534825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lvl="1"/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Responsabilidade para a RRD </a:t>
            </a:r>
            <a:r>
              <a:rPr lang="pt-BR" altLang="pt-BR" sz="2200" b="1" dirty="0">
                <a:solidFill>
                  <a:srgbClr val="FFFF00"/>
                </a:solidFill>
                <a:latin typeface="+mj-lt"/>
              </a:rPr>
              <a:t>compartilhada</a:t>
            </a: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 com partes interessadas</a:t>
            </a:r>
          </a:p>
        </p:txBody>
      </p:sp>
      <p:sp>
        <p:nvSpPr>
          <p:cNvPr id="9" name="Retângulo 8"/>
          <p:cNvSpPr/>
          <p:nvPr/>
        </p:nvSpPr>
        <p:spPr>
          <a:xfrm>
            <a:off x="251520" y="5168193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Inclui ameaças extensivas, </a:t>
            </a:r>
            <a:r>
              <a:rPr lang="pt-BR" altLang="pt-BR" sz="2200" b="1" dirty="0">
                <a:solidFill>
                  <a:srgbClr val="FFFF00"/>
                </a:solidFill>
                <a:latin typeface="+mj-lt"/>
              </a:rPr>
              <a:t>tecnológicas</a:t>
            </a: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 e biológicas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51520" y="2001353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Da </a:t>
            </a:r>
            <a:r>
              <a:rPr lang="pt-BR" altLang="pt-BR" sz="2200" b="1" dirty="0">
                <a:solidFill>
                  <a:srgbClr val="FFFF00"/>
                </a:solidFill>
                <a:latin typeface="+mj-lt"/>
              </a:rPr>
              <a:t>gestão de desastre </a:t>
            </a: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para </a:t>
            </a:r>
            <a:r>
              <a:rPr lang="pt-BR" altLang="pt-BR" sz="2200" b="1" dirty="0">
                <a:solidFill>
                  <a:srgbClr val="FFFF00"/>
                </a:solidFill>
                <a:latin typeface="+mj-lt"/>
              </a:rPr>
              <a:t>gestão do risco de desastre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51520" y="3268089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Foco em abordagem de RRD </a:t>
            </a:r>
            <a:r>
              <a:rPr lang="pt-BR" altLang="pt-BR" sz="2200" b="1" dirty="0">
                <a:solidFill>
                  <a:srgbClr val="FFFF00"/>
                </a:solidFill>
                <a:latin typeface="+mj-lt"/>
              </a:rPr>
              <a:t>centrada nas pessoas</a:t>
            </a:r>
          </a:p>
        </p:txBody>
      </p:sp>
    </p:spTree>
    <p:extLst>
      <p:ext uri="{BB962C8B-B14F-4D97-AF65-F5344CB8AC3E}">
        <p14:creationId xmlns:p14="http://schemas.microsoft.com/office/powerpoint/2010/main" xmlns="" val="3708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393306" y="379216"/>
            <a:ext cx="8229600" cy="503907"/>
          </a:xfrm>
        </p:spPr>
        <p:txBody>
          <a:bodyPr/>
          <a:lstStyle/>
          <a:p>
            <a:r>
              <a:rPr lang="pt-BR" altLang="pt-BR" sz="3600" b="1" dirty="0" smtClean="0">
                <a:solidFill>
                  <a:schemeClr val="tx2"/>
                </a:solidFill>
              </a:rPr>
              <a:t/>
            </a:r>
            <a:br>
              <a:rPr lang="pt-BR" altLang="pt-BR" sz="3600" b="1" dirty="0" smtClean="0">
                <a:solidFill>
                  <a:schemeClr val="tx2"/>
                </a:solidFill>
              </a:rPr>
            </a:br>
            <a:r>
              <a:rPr lang="pt-BR" altLang="pt-BR" sz="3600" b="1" dirty="0" smtClean="0">
                <a:solidFill>
                  <a:schemeClr val="tx2"/>
                </a:solidFill>
              </a:rPr>
              <a:t>Inovações</a:t>
            </a:r>
            <a:r>
              <a:rPr lang="pt-BR" altLang="pt-BR" sz="3600" dirty="0" smtClean="0"/>
              <a:t/>
            </a:r>
            <a:br>
              <a:rPr lang="pt-BR" altLang="pt-BR" sz="3600" dirty="0" smtClean="0"/>
            </a:br>
            <a:endParaRPr lang="pt-BR" altLang="pt-BR" sz="3600" b="1" dirty="0" smtClean="0">
              <a:solidFill>
                <a:schemeClr val="tx2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51520" y="1628800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2200" b="1" dirty="0" smtClean="0">
                <a:solidFill>
                  <a:srgbClr val="002060"/>
                </a:solidFill>
                <a:latin typeface="+mj-lt"/>
              </a:rPr>
              <a:t>Importância da </a:t>
            </a:r>
            <a:r>
              <a:rPr lang="pt-BR" altLang="pt-BR" sz="2200" b="1" dirty="0" smtClean="0">
                <a:solidFill>
                  <a:srgbClr val="FFFF00"/>
                </a:solidFill>
                <a:latin typeface="+mj-lt"/>
              </a:rPr>
              <a:t>governança</a:t>
            </a:r>
            <a:r>
              <a:rPr lang="pt-BR" altLang="pt-BR" sz="2200" b="1" dirty="0" smtClean="0">
                <a:solidFill>
                  <a:srgbClr val="002060"/>
                </a:solidFill>
                <a:latin typeface="+mj-lt"/>
              </a:rPr>
              <a:t> na GRD</a:t>
            </a:r>
            <a:endParaRPr lang="pt-BR" altLang="pt-BR" sz="2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1520" y="2895536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2200" b="1" dirty="0" smtClean="0">
                <a:solidFill>
                  <a:srgbClr val="002060"/>
                </a:solidFill>
                <a:latin typeface="+mj-lt"/>
              </a:rPr>
              <a:t>A </a:t>
            </a:r>
            <a:r>
              <a:rPr lang="pt-BR" altLang="pt-BR" sz="2200" b="1" dirty="0" smtClean="0">
                <a:solidFill>
                  <a:srgbClr val="FFFF00"/>
                </a:solidFill>
                <a:latin typeface="+mj-lt"/>
              </a:rPr>
              <a:t>reconstrução</a:t>
            </a:r>
            <a:r>
              <a:rPr lang="pt-BR" altLang="pt-BR" sz="2200" b="1" dirty="0" smtClean="0">
                <a:solidFill>
                  <a:srgbClr val="002060"/>
                </a:solidFill>
                <a:latin typeface="+mj-lt"/>
              </a:rPr>
              <a:t> como mecanismo de </a:t>
            </a:r>
            <a:r>
              <a:rPr lang="pt-BR" altLang="pt-BR" sz="2200" b="1" dirty="0" smtClean="0">
                <a:solidFill>
                  <a:srgbClr val="FFFF00"/>
                </a:solidFill>
                <a:latin typeface="+mj-lt"/>
              </a:rPr>
              <a:t>prevenção</a:t>
            </a:r>
            <a:endParaRPr lang="pt-BR" altLang="pt-BR" sz="2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4162272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lvl="1"/>
            <a:r>
              <a:rPr lang="pt-BR" altLang="pt-BR" sz="2200" b="1" dirty="0">
                <a:solidFill>
                  <a:srgbClr val="002060"/>
                </a:solidFill>
              </a:rPr>
              <a:t>Conjunto de </a:t>
            </a:r>
            <a:r>
              <a:rPr lang="pt-BR" altLang="pt-BR" sz="2200" b="1" dirty="0">
                <a:solidFill>
                  <a:srgbClr val="FFFF00"/>
                </a:solidFill>
              </a:rPr>
              <a:t>metas</a:t>
            </a:r>
            <a:r>
              <a:rPr lang="pt-BR" altLang="pt-BR" sz="2200" b="1" dirty="0">
                <a:solidFill>
                  <a:srgbClr val="002060"/>
                </a:solidFill>
              </a:rPr>
              <a:t> globais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4795640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2200" b="1" dirty="0">
                <a:solidFill>
                  <a:srgbClr val="002060"/>
                </a:solidFill>
              </a:rPr>
              <a:t>Conjunto de </a:t>
            </a:r>
            <a:r>
              <a:rPr lang="pt-BR" altLang="pt-BR" sz="2200" b="1" dirty="0">
                <a:solidFill>
                  <a:srgbClr val="FFFF00"/>
                </a:solidFill>
              </a:rPr>
              <a:t>princípios</a:t>
            </a:r>
            <a:r>
              <a:rPr lang="pt-BR" altLang="pt-BR" sz="2200" b="1" dirty="0">
                <a:solidFill>
                  <a:srgbClr val="002060"/>
                </a:solidFill>
              </a:rPr>
              <a:t> </a:t>
            </a:r>
            <a:r>
              <a:rPr lang="pt-BR" altLang="pt-BR" sz="2200" b="1" dirty="0" smtClean="0">
                <a:solidFill>
                  <a:srgbClr val="002060"/>
                </a:solidFill>
              </a:rPr>
              <a:t>orientadores</a:t>
            </a:r>
            <a:endParaRPr lang="pt-BR" altLang="pt-BR" sz="2200" b="1" dirty="0">
              <a:solidFill>
                <a:srgbClr val="002060"/>
              </a:solidFill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2262168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Compreender e abordar fatores criadores de </a:t>
            </a:r>
            <a:r>
              <a:rPr lang="pt-BR" altLang="pt-BR" sz="2200" b="1" dirty="0" smtClean="0">
                <a:solidFill>
                  <a:srgbClr val="002060"/>
                </a:solidFill>
                <a:latin typeface="+mj-lt"/>
              </a:rPr>
              <a:t>risco</a:t>
            </a:r>
            <a:endParaRPr lang="pt-BR" altLang="pt-BR" sz="2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1520" y="3528904"/>
            <a:ext cx="8352928" cy="42104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Mobilização de </a:t>
            </a:r>
            <a:r>
              <a:rPr lang="pt-BR" altLang="pt-BR" sz="2200" b="1" dirty="0">
                <a:solidFill>
                  <a:srgbClr val="FFFF00"/>
                </a:solidFill>
                <a:latin typeface="+mj-lt"/>
              </a:rPr>
              <a:t>investimentos</a:t>
            </a:r>
            <a:r>
              <a:rPr lang="pt-BR" altLang="pt-BR" sz="2200" b="1" dirty="0">
                <a:solidFill>
                  <a:srgbClr val="002060"/>
                </a:solidFill>
                <a:latin typeface="+mj-lt"/>
              </a:rPr>
              <a:t> sensíveis ao risco</a:t>
            </a:r>
            <a:endParaRPr lang="pt-BR" altLang="pt-BR" sz="22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723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468313" y="56356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pt-BR" altLang="pt-BR" sz="3600" b="1" dirty="0" smtClean="0">
                <a:solidFill>
                  <a:srgbClr val="FFC000"/>
                </a:solidFill>
              </a:rPr>
              <a:t>Considerações</a:t>
            </a:r>
          </a:p>
          <a:p>
            <a:pPr>
              <a:defRPr/>
            </a:pPr>
            <a:endParaRPr lang="pt-BR" altLang="pt-BR" sz="3600" b="1" dirty="0" smtClean="0">
              <a:solidFill>
                <a:srgbClr val="FFC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35182" y="1771084"/>
            <a:ext cx="8229600" cy="604663"/>
          </a:xfrm>
        </p:spPr>
        <p:txBody>
          <a:bodyPr/>
          <a:lstStyle/>
          <a:p>
            <a:r>
              <a:rPr lang="pt-BR" dirty="0" smtClean="0"/>
              <a:t>GRD e Desenvolvimento Sustentável</a:t>
            </a: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 bwMode="auto">
          <a:xfrm>
            <a:off x="335182" y="2427194"/>
            <a:ext cx="8229600" cy="62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GRD e Cambio Climático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335182" y="3105009"/>
            <a:ext cx="82296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MAS não é lei</a:t>
            </a:r>
          </a:p>
        </p:txBody>
      </p:sp>
      <p:sp>
        <p:nvSpPr>
          <p:cNvPr id="7" name="Espaço Reservado para Conteúdo 3"/>
          <p:cNvSpPr txBox="1">
            <a:spLocks/>
          </p:cNvSpPr>
          <p:nvPr/>
        </p:nvSpPr>
        <p:spPr bwMode="auto">
          <a:xfrm>
            <a:off x="335182" y="3732521"/>
            <a:ext cx="8229600" cy="61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Acompanhamento</a:t>
            </a:r>
            <a:endParaRPr lang="pt-BR" dirty="0"/>
          </a:p>
        </p:txBody>
      </p:sp>
      <p:sp>
        <p:nvSpPr>
          <p:cNvPr id="8" name="Espaço Reservado para Conteúdo 3"/>
          <p:cNvSpPr txBox="1">
            <a:spLocks/>
          </p:cNvSpPr>
          <p:nvPr/>
        </p:nvSpPr>
        <p:spPr bwMode="auto">
          <a:xfrm>
            <a:off x="323528" y="4402297"/>
            <a:ext cx="8229600" cy="610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Implantação do MAS no 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4675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50" y="1916113"/>
            <a:ext cx="838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2"/>
          <p:cNvSpPr txBox="1">
            <a:spLocks/>
          </p:cNvSpPr>
          <p:nvPr/>
        </p:nvSpPr>
        <p:spPr bwMode="auto">
          <a:xfrm>
            <a:off x="3851275" y="2924175"/>
            <a:ext cx="41052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2000"/>
              </a:lnSpc>
              <a:spcBef>
                <a:spcPct val="0"/>
              </a:spcBef>
              <a:spcAft>
                <a:spcPts val="600"/>
              </a:spcAft>
              <a:buClr>
                <a:srgbClr val="1F497D"/>
              </a:buClr>
              <a:buFont typeface="Arial" charset="0"/>
              <a:buNone/>
            </a:pPr>
            <a:r>
              <a:rPr lang="pt-BR" altLang="pt-BR" sz="4000" b="1">
                <a:solidFill>
                  <a:srgbClr val="1F497D"/>
                </a:solidFill>
                <a:latin typeface="Arial" charset="0"/>
                <a:ea typeface="ＭＳ Ｐゴシック" pitchFamily="34" charset="-128"/>
              </a:rPr>
              <a:t>Obrigado!</a:t>
            </a:r>
          </a:p>
        </p:txBody>
      </p:sp>
      <p:pic>
        <p:nvPicPr>
          <p:cNvPr id="27651" name="Picture 2" descr="selo def civil F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39913"/>
            <a:ext cx="2886075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468313" y="563563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pt-BR" altLang="pt-BR" sz="3600" b="1" dirty="0" smtClean="0">
                <a:solidFill>
                  <a:srgbClr val="FFC000"/>
                </a:solidFill>
              </a:rPr>
              <a:t>Conteúdos desta apresentação</a:t>
            </a:r>
          </a:p>
          <a:p>
            <a:pPr>
              <a:defRPr/>
            </a:pPr>
            <a:endParaRPr lang="pt-BR" altLang="pt-BR" sz="3600" b="1" dirty="0" smtClean="0">
              <a:solidFill>
                <a:srgbClr val="FFC000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Nações Unidas e a GRD</a:t>
            </a:r>
          </a:p>
          <a:p>
            <a:r>
              <a:rPr lang="pt-BR" dirty="0" smtClean="0"/>
              <a:t>Antecedentes</a:t>
            </a:r>
          </a:p>
          <a:p>
            <a:r>
              <a:rPr lang="pt-BR" dirty="0" smtClean="0"/>
              <a:t>III Conferência Global</a:t>
            </a:r>
          </a:p>
          <a:p>
            <a:r>
              <a:rPr lang="pt-BR" dirty="0" smtClean="0"/>
              <a:t>O Marco de Ação de Sendai</a:t>
            </a:r>
          </a:p>
          <a:p>
            <a:r>
              <a:rPr lang="pt-BR" dirty="0" smtClean="0"/>
              <a:t>Considerações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60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 bwMode="auto">
          <a:xfrm>
            <a:off x="468313" y="980728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/>
              <a:t>As Nações Unidas e a GRD</a:t>
            </a:r>
          </a:p>
          <a:p>
            <a:pPr>
              <a:defRPr/>
            </a:pPr>
            <a:endParaRPr lang="pt-BR" altLang="pt-BR" b="1" dirty="0" smtClean="0">
              <a:solidFill>
                <a:srgbClr val="FF0000"/>
              </a:solidFill>
            </a:endParaRPr>
          </a:p>
        </p:txBody>
      </p:sp>
      <p:sp>
        <p:nvSpPr>
          <p:cNvPr id="4" name="AutoShape 2" descr="Resultado de imagem para unisd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4" descr="Resultado de imagem para unisd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26520"/>
            <a:ext cx="2879551" cy="1085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blog.scraperwiki.com/wp-content/uploads/2013/10/un-ocha-log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918"/>
          <a:stretch/>
        </p:blipFill>
        <p:spPr bwMode="auto">
          <a:xfrm>
            <a:off x="3753902" y="2273510"/>
            <a:ext cx="1658421" cy="259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nacoesunidas.org/wp-content/uploads/2014/10/PNUD1-624x6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2290"/>
            <a:ext cx="2454191" cy="24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30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61762" y="3385570"/>
            <a:ext cx="2806700" cy="103485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rgbClr val="002060"/>
                </a:solidFill>
              </a:rPr>
              <a:t>I Conferência </a:t>
            </a:r>
            <a:r>
              <a:rPr lang="es-ES" sz="2000" dirty="0">
                <a:solidFill>
                  <a:srgbClr val="002060"/>
                </a:solidFill>
              </a:rPr>
              <a:t>Mundial sobre </a:t>
            </a:r>
            <a:r>
              <a:rPr lang="es-ES" sz="2000" dirty="0" err="1">
                <a:solidFill>
                  <a:srgbClr val="002060"/>
                </a:solidFill>
              </a:rPr>
              <a:t>Redução</a:t>
            </a:r>
            <a:r>
              <a:rPr lang="es-ES" sz="2000" dirty="0">
                <a:solidFill>
                  <a:srgbClr val="002060"/>
                </a:solidFill>
              </a:rPr>
              <a:t> dos Desastres </a:t>
            </a:r>
            <a:r>
              <a:rPr lang="es-ES" sz="2000" dirty="0" err="1">
                <a:solidFill>
                  <a:srgbClr val="002060"/>
                </a:solidFill>
              </a:rPr>
              <a:t>Naturais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131840" y="3376211"/>
            <a:ext cx="2808288" cy="103309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rgbClr val="002060"/>
                </a:solidFill>
              </a:rPr>
              <a:t>II Conferência </a:t>
            </a:r>
            <a:r>
              <a:rPr lang="es-ES" sz="2000" dirty="0">
                <a:solidFill>
                  <a:srgbClr val="002060"/>
                </a:solidFill>
              </a:rPr>
              <a:t>Mundial sobre </a:t>
            </a:r>
            <a:r>
              <a:rPr lang="es-ES" sz="2000" dirty="0" err="1">
                <a:solidFill>
                  <a:srgbClr val="002060"/>
                </a:solidFill>
              </a:rPr>
              <a:t>Redução</a:t>
            </a:r>
            <a:r>
              <a:rPr lang="es-ES" sz="2000" dirty="0">
                <a:solidFill>
                  <a:srgbClr val="002060"/>
                </a:solidFill>
              </a:rPr>
              <a:t> dos Desastres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56176" y="3376211"/>
            <a:ext cx="2809875" cy="103309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rgbClr val="002060"/>
                </a:solidFill>
              </a:rPr>
              <a:t>III Conferência </a:t>
            </a:r>
            <a:r>
              <a:rPr lang="es-ES" sz="2000" dirty="0">
                <a:solidFill>
                  <a:srgbClr val="002060"/>
                </a:solidFill>
              </a:rPr>
              <a:t>Mundial sobre </a:t>
            </a:r>
            <a:r>
              <a:rPr lang="es-ES" sz="2000" dirty="0" err="1">
                <a:solidFill>
                  <a:srgbClr val="002060"/>
                </a:solidFill>
              </a:rPr>
              <a:t>Redução</a:t>
            </a:r>
            <a:r>
              <a:rPr lang="es-ES" sz="2000" dirty="0">
                <a:solidFill>
                  <a:srgbClr val="002060"/>
                </a:solidFill>
              </a:rPr>
              <a:t> de Risco dos Desastres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1762" y="4842422"/>
            <a:ext cx="2806700" cy="103485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rgbClr val="002060"/>
                </a:solidFill>
              </a:rPr>
              <a:t>Estratégia e o Plano de Ação de Yokohama para um mundo mais Seguro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31840" y="4842422"/>
            <a:ext cx="2808288" cy="103485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rgbClr val="002060"/>
                </a:solidFill>
              </a:rPr>
              <a:t>Marco de Ação de </a:t>
            </a:r>
            <a:r>
              <a:rPr lang="pt-BR" sz="2000" dirty="0" err="1">
                <a:solidFill>
                  <a:srgbClr val="002060"/>
                </a:solidFill>
              </a:rPr>
              <a:t>Hyogo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56176" y="4842422"/>
            <a:ext cx="2809875" cy="103485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rgbClr val="002060"/>
                </a:solidFill>
              </a:rPr>
              <a:t>Marco de Ação de Sendai</a:t>
            </a:r>
          </a:p>
        </p:txBody>
      </p:sp>
      <p:sp>
        <p:nvSpPr>
          <p:cNvPr id="10" name="Retângulo 9"/>
          <p:cNvSpPr/>
          <p:nvPr/>
        </p:nvSpPr>
        <p:spPr>
          <a:xfrm>
            <a:off x="920864" y="2348235"/>
            <a:ext cx="1259921" cy="5762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</a:rPr>
              <a:t>1994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891289" y="2348235"/>
            <a:ext cx="1260815" cy="5762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</a:rPr>
              <a:t>2005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904512" y="2348235"/>
            <a:ext cx="1260815" cy="57626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solidFill>
                  <a:srgbClr val="002060"/>
                </a:solidFill>
              </a:rPr>
              <a:t>2015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 bwMode="auto">
          <a:xfrm>
            <a:off x="468313" y="404466"/>
            <a:ext cx="82296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/>
              <a:t>Antecedentes</a:t>
            </a:r>
            <a:endParaRPr lang="pt-BR" altLang="pt-BR" b="1" dirty="0" smtClean="0">
              <a:solidFill>
                <a:srgbClr val="FF0000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38749" y="996431"/>
            <a:ext cx="1524939" cy="43214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solidFill>
                  <a:srgbClr val="002060"/>
                </a:solidFill>
              </a:rPr>
              <a:t>1990 - 1999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052742" y="996431"/>
            <a:ext cx="6767730" cy="43214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 smtClean="0">
                <a:solidFill>
                  <a:srgbClr val="002060"/>
                </a:solidFill>
              </a:rPr>
              <a:t>Decênio Internacional para Redução de Desastres Naturais</a:t>
            </a:r>
            <a:endParaRPr lang="pt-BR" sz="2000" dirty="0">
              <a:solidFill>
                <a:srgbClr val="002060"/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238749" y="1580978"/>
            <a:ext cx="1524939" cy="43214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 smtClean="0">
                <a:solidFill>
                  <a:srgbClr val="002060"/>
                </a:solidFill>
              </a:rPr>
              <a:t>2000</a:t>
            </a:r>
            <a:endParaRPr lang="pt-BR" b="1" dirty="0">
              <a:solidFill>
                <a:srgbClr val="002060"/>
              </a:solidFill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2052742" y="1580978"/>
            <a:ext cx="6767730" cy="43214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 smtClean="0">
                <a:solidFill>
                  <a:srgbClr val="002060"/>
                </a:solidFill>
              </a:rPr>
              <a:t>Criação da Estratégia Internacional para Redução de Desastres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68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3"/>
          <p:cNvSpPr>
            <a:spLocks noGrp="1"/>
          </p:cNvSpPr>
          <p:nvPr>
            <p:ph idx="1"/>
          </p:nvPr>
        </p:nvSpPr>
        <p:spPr>
          <a:xfrm>
            <a:off x="323850" y="1916832"/>
            <a:ext cx="8496300" cy="16541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pt-BR" altLang="pt-BR" sz="2800" b="1" dirty="0" smtClean="0"/>
              <a:t>3ª Conferência das Nações Unidas Sobre Redução de Risco de Desastres 14 a 18 de Março de 2015.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pt-BR" altLang="pt-BR" sz="2800" b="1" dirty="0" smtClean="0"/>
              <a:t>Sendai, Japão.  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2349500"/>
            <a:ext cx="9144000" cy="6492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pt-BR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pt-BR" sz="44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7" y="476672"/>
            <a:ext cx="4048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292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3"/>
          <p:cNvSpPr>
            <a:spLocks noGrp="1"/>
          </p:cNvSpPr>
          <p:nvPr>
            <p:ph idx="1"/>
          </p:nvPr>
        </p:nvSpPr>
        <p:spPr>
          <a:xfrm>
            <a:off x="296863" y="1484313"/>
            <a:ext cx="8496300" cy="48974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BR" altLang="pt-BR" sz="2800" b="1" smtClean="0">
                <a:solidFill>
                  <a:srgbClr val="002060"/>
                </a:solidFill>
              </a:rPr>
              <a:t>A conferência foi estruturada da seguinte forma:</a:t>
            </a:r>
          </a:p>
          <a:p>
            <a:r>
              <a:rPr lang="pt-BR" altLang="pt-BR" sz="2800" b="1" smtClean="0">
                <a:solidFill>
                  <a:srgbClr val="002060"/>
                </a:solidFill>
              </a:rPr>
              <a:t>Foro de Alto Nível</a:t>
            </a:r>
          </a:p>
          <a:p>
            <a:pPr lvl="1"/>
            <a:r>
              <a:rPr lang="pt-BR" altLang="pt-BR" sz="2000" b="1" smtClean="0">
                <a:solidFill>
                  <a:srgbClr val="002060"/>
                </a:solidFill>
              </a:rPr>
              <a:t>Chefes de Estado</a:t>
            </a:r>
            <a:endParaRPr lang="pt-BR" altLang="pt-BR" sz="2400" b="1" smtClean="0">
              <a:solidFill>
                <a:srgbClr val="002060"/>
              </a:solidFill>
            </a:endParaRPr>
          </a:p>
          <a:p>
            <a:r>
              <a:rPr lang="pt-BR" altLang="pt-BR" sz="2800" b="1" smtClean="0">
                <a:solidFill>
                  <a:srgbClr val="002060"/>
                </a:solidFill>
              </a:rPr>
              <a:t>Sessões Ministeriais</a:t>
            </a:r>
          </a:p>
          <a:p>
            <a:pPr lvl="1"/>
            <a:r>
              <a:rPr lang="pt-BR" altLang="pt-BR" sz="2000" b="1" smtClean="0">
                <a:solidFill>
                  <a:srgbClr val="002060"/>
                </a:solidFill>
              </a:rPr>
              <a:t>Ministros de Estado</a:t>
            </a:r>
          </a:p>
          <a:p>
            <a:r>
              <a:rPr lang="pt-BR" altLang="pt-BR" sz="2800" b="1" smtClean="0">
                <a:solidFill>
                  <a:srgbClr val="002060"/>
                </a:solidFill>
              </a:rPr>
              <a:t>Sessões de Trabalho</a:t>
            </a:r>
          </a:p>
          <a:p>
            <a:pPr lvl="1"/>
            <a:r>
              <a:rPr lang="pt-BR" altLang="pt-BR" sz="2000" b="1" smtClean="0">
                <a:solidFill>
                  <a:srgbClr val="002060"/>
                </a:solidFill>
              </a:rPr>
              <a:t>Técnicos e Especialistas de Governo</a:t>
            </a:r>
          </a:p>
          <a:p>
            <a:r>
              <a:rPr lang="pt-BR" altLang="pt-BR" sz="2800" b="1" smtClean="0">
                <a:solidFill>
                  <a:srgbClr val="002060"/>
                </a:solidFill>
              </a:rPr>
              <a:t>Fórum Público</a:t>
            </a:r>
          </a:p>
          <a:p>
            <a:pPr lvl="1"/>
            <a:r>
              <a:rPr lang="pt-BR" altLang="pt-BR" sz="2000" b="1" smtClean="0">
                <a:solidFill>
                  <a:srgbClr val="002060"/>
                </a:solidFill>
              </a:rPr>
              <a:t>Sociedade Civil, Academia e Setor Privado	</a:t>
            </a:r>
            <a:endParaRPr lang="pt-BR" altLang="pt-BR" sz="1200" b="1" smtClean="0">
              <a:solidFill>
                <a:srgbClr val="002060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26988" y="549275"/>
            <a:ext cx="9144001" cy="5762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36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Conferência</a:t>
            </a:r>
            <a:endParaRPr lang="pt-BR" sz="36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Espaço Reservado para Conteúdo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909638" y="1196975"/>
            <a:ext cx="6994525" cy="4679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490538"/>
            <a:ext cx="8229600" cy="850900"/>
          </a:xfrm>
        </p:spPr>
        <p:txBody>
          <a:bodyPr/>
          <a:lstStyle/>
          <a:p>
            <a:r>
              <a:rPr lang="pt-BR" altLang="pt-BR" sz="3600" b="1" smtClean="0">
                <a:solidFill>
                  <a:schemeClr val="tx2"/>
                </a:solidFill>
              </a:rPr>
              <a:t/>
            </a:r>
            <a:br>
              <a:rPr lang="pt-BR" altLang="pt-BR" sz="3600" b="1" smtClean="0">
                <a:solidFill>
                  <a:schemeClr val="tx2"/>
                </a:solidFill>
              </a:rPr>
            </a:br>
            <a:r>
              <a:rPr lang="pt-BR" altLang="pt-BR" sz="3600" b="1" smtClean="0">
                <a:solidFill>
                  <a:schemeClr val="tx2"/>
                </a:solidFill>
              </a:rPr>
              <a:t>Delegação Brasileira</a:t>
            </a:r>
            <a:r>
              <a:rPr lang="pt-BR" altLang="pt-BR" sz="3600" smtClean="0"/>
              <a:t/>
            </a:r>
            <a:br>
              <a:rPr lang="pt-BR" altLang="pt-BR" sz="3600" smtClean="0"/>
            </a:br>
            <a:endParaRPr lang="pt-BR" altLang="pt-BR" sz="3600" b="1" smtClean="0">
              <a:solidFill>
                <a:schemeClr val="tx2"/>
              </a:solidFill>
            </a:endParaRPr>
          </a:p>
        </p:txBody>
      </p:sp>
      <p:sp>
        <p:nvSpPr>
          <p:cNvPr id="13315" name="Espaço Reservado para Conteúdo 2"/>
          <p:cNvSpPr>
            <a:spLocks noGrp="1"/>
          </p:cNvSpPr>
          <p:nvPr>
            <p:ph idx="1"/>
          </p:nvPr>
        </p:nvSpPr>
        <p:spPr>
          <a:xfrm>
            <a:off x="0" y="1844675"/>
            <a:ext cx="9067800" cy="2016125"/>
          </a:xfrm>
        </p:spPr>
        <p:txBody>
          <a:bodyPr/>
          <a:lstStyle/>
          <a:p>
            <a:pPr lvl="1" algn="r">
              <a:buFont typeface="Arial" charset="0"/>
              <a:buNone/>
            </a:pPr>
            <a:r>
              <a:rPr lang="pt-BR" altLang="pt-BR" sz="2400" b="1" dirty="0" smtClean="0">
                <a:solidFill>
                  <a:srgbClr val="002060"/>
                </a:solidFill>
              </a:rPr>
              <a:t>A Delegação brasileira  contou com representantes do Governo Federal, dos Governos Estaduais e Municipais, Universidades e Setor Privado. </a:t>
            </a:r>
          </a:p>
          <a:p>
            <a:pPr lvl="1" algn="r"/>
            <a:endParaRPr lang="pt-BR" altLang="pt-BR" sz="2400" b="1" dirty="0" smtClean="0">
              <a:solidFill>
                <a:srgbClr val="002060"/>
              </a:solidFill>
            </a:endParaRPr>
          </a:p>
        </p:txBody>
      </p:sp>
      <p:pic>
        <p:nvPicPr>
          <p:cNvPr id="13316" name="Picture 4" descr="T:\DMD\2015\Assessoria para Projetos Especiais - Ana Flávia\02 - Internacional\III Conferência Mundial RRD\fotos\delegaca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625850"/>
            <a:ext cx="50006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log.correios.com.br/filatelia/wp-content/uploads/2015/03/selo_conferencia_desastre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66900"/>
            <a:ext cx="572293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4" descr="unnam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66900"/>
            <a:ext cx="28670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1986</TotalTime>
  <Words>753</Words>
  <Application>Microsoft Office PowerPoint</Application>
  <PresentationFormat>Apresentação na tela (4:3)</PresentationFormat>
  <Paragraphs>106</Paragraphs>
  <Slides>18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 Delegação Brasileira </vt:lpstr>
      <vt:lpstr>Slide 9</vt:lpstr>
      <vt:lpstr> Resultados </vt:lpstr>
      <vt:lpstr>Slide 11</vt:lpstr>
      <vt:lpstr>Slide 12</vt:lpstr>
      <vt:lpstr>7 Metas globais</vt:lpstr>
      <vt:lpstr> Inovações </vt:lpstr>
      <vt:lpstr> Inovações </vt:lpstr>
      <vt:lpstr>Slide 16</vt:lpstr>
      <vt:lpstr>Slide 17</vt:lpstr>
      <vt:lpstr>Slide 18</vt:lpstr>
    </vt:vector>
  </TitlesOfParts>
  <Company>Ministério da Ciência e Tecnologia - MCT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Rede Local do MCT - SEDE</dc:creator>
  <cp:lastModifiedBy>CM</cp:lastModifiedBy>
  <cp:revision>173</cp:revision>
  <cp:lastPrinted>2014-08-11T14:01:48Z</cp:lastPrinted>
  <dcterms:created xsi:type="dcterms:W3CDTF">2011-04-18T13:38:51Z</dcterms:created>
  <dcterms:modified xsi:type="dcterms:W3CDTF">2015-11-24T13:46:31Z</dcterms:modified>
</cp:coreProperties>
</file>