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5" r:id="rId2"/>
    <p:sldId id="276" r:id="rId3"/>
    <p:sldId id="278" r:id="rId4"/>
    <p:sldId id="277" r:id="rId5"/>
    <p:sldId id="279" r:id="rId6"/>
    <p:sldId id="280" r:id="rId7"/>
    <p:sldId id="282" r:id="rId8"/>
    <p:sldId id="281" r:id="rId9"/>
    <p:sldId id="283" r:id="rId10"/>
    <p:sldId id="286" r:id="rId11"/>
    <p:sldId id="284" r:id="rId12"/>
    <p:sldId id="285" r:id="rId13"/>
    <p:sldId id="287" r:id="rId14"/>
    <p:sldId id="288" r:id="rId15"/>
    <p:sldId id="289" r:id="rId16"/>
  </p:sldIdLst>
  <p:sldSz cx="9144000" cy="6858000" type="screen4x3"/>
  <p:notesSz cx="68072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E70F2-F199-4F58-8B51-915D3311DDD3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95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6038" y="9409113"/>
            <a:ext cx="294957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8C0D9-154A-48BB-ADB2-625505CC5C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040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7A51D-EF08-4DC3-802D-D509ED64B54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CB7C5-B3FE-40F3-B53A-8750B17BEE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057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366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441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716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60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5860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6435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1872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140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53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2398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3111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74AFD-A223-43F5-8098-3DD56183615F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8157F-F9BD-47C2-9081-205332AD53A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0952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arine.lopes@integracao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marL="0" indent="0" algn="just">
              <a:buNone/>
            </a:pPr>
            <a:r>
              <a:rPr lang="pt-BR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PPA 2016 – </a:t>
            </a:r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2019</a:t>
            </a:r>
          </a:p>
          <a:p>
            <a:pPr marL="0" indent="0" algn="just">
              <a:buNone/>
            </a:pPr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Programa</a:t>
            </a:r>
            <a:r>
              <a:rPr lang="pt-BR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objetivos, metas, iniciativas e indicadores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10" descr="Defesa Civil_Brasi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8425"/>
            <a:ext cx="1072158" cy="107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10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Ações orçamentária do Programa 2040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Secretaria Nacional de Proteção e Defesa Civil</a:t>
            </a:r>
          </a:p>
          <a:p>
            <a:pPr marL="0" indent="0">
              <a:buNone/>
            </a:pPr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6488970"/>
              </p:ext>
            </p:extLst>
          </p:nvPr>
        </p:nvGraphicFramePr>
        <p:xfrm>
          <a:off x="539553" y="2132856"/>
          <a:ext cx="8064895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8172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Coordenação e Fortalecimento do Sistema Nacional de Proteção e Defesa Civil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14UX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Ampliação e Modernização do Centro Nacional de Gerenciamento de Riscos e Desastres - CENAD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Ações de Defesa Civil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5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Ações orçamentária do Programa 2040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pt-BR" sz="24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Secretaria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de Infraestrutura Hídrica</a:t>
            </a:r>
          </a:p>
          <a:p>
            <a:pPr marL="0" indent="0">
              <a:buNone/>
            </a:pPr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9675731"/>
              </p:ext>
            </p:extLst>
          </p:nvPr>
        </p:nvGraphicFramePr>
        <p:xfrm>
          <a:off x="539552" y="2564904"/>
          <a:ext cx="806489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140M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Construção da Barragem Serro Azul no Estado de Pernambuco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126X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Dragagem e Desassoreamento dos Rios Gravatá, das Pedras e </a:t>
                      </a:r>
                      <a:r>
                        <a:rPr lang="pt-BR" sz="18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Guapuruma</a:t>
                      </a:r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em Navegantes, no Estado de Santa Catarina.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127A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Obras de Macrodrenagem e Controle de Erosão Marinha e Fluvial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14RL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Realização de Projetos e Obras para Contenção ou Amortecimento de Cheias e Inundações e para Contenção de Erosões Marinhas e Fluviais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8348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Apoio a Obras Preventivas de Desastres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127D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Obras de Macrodrenagem em Salvador, no Estado da Bahia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10GW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Construção da Barragem Castelo, no Estado do Piauí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871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Ações orçamentária do Programa 2040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Ministério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das Cidades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5503972"/>
              </p:ext>
            </p:extLst>
          </p:nvPr>
        </p:nvGraphicFramePr>
        <p:xfrm>
          <a:off x="539553" y="2132856"/>
          <a:ext cx="8064895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8865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Apoio ao Planejamento e Execução de Obras de Contenção de Encostas em Áreas Urbanas (Contenção de Encostas)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10SG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Apoio a Sistemas de Drenagem Urbana Sustentável e de Manejo de Águas Pluviais em Municípios com População Superior a 50 mil Habitantes ou Integrantes de Regiões Metropolitanas ou de Regiões Integradas de Desenvolvimento Econômico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20NN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Planejamento e Monitoramento da Ocupação Urbana em Áreas Suscetíveis a Inundações, Enxurradas e Deslizamentos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02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Ações orçamentária do Programa 2040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Ministério da Ciência, Tecnologia e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Inovação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24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BR" sz="1600" dirty="0" smtClean="0"/>
          </a:p>
          <a:p>
            <a:endParaRPr lang="pt-BR" sz="1600" dirty="0"/>
          </a:p>
          <a:p>
            <a:endParaRPr lang="pt-BR" sz="24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7437609"/>
              </p:ext>
            </p:extLst>
          </p:nvPr>
        </p:nvGraphicFramePr>
        <p:xfrm>
          <a:off x="539553" y="2132856"/>
          <a:ext cx="80648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12QB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Implantação do Centro Nacional de Monitoramento e Alerta de Desastres Naturais - CEMADEN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20GB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Monitoramento e Alerta de Desastres Naturais (CEMADEN)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87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Ações orçamentária do Programa 2040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Serviço Geológico do Brasil / CPRM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sz="1600" dirty="0" smtClean="0"/>
          </a:p>
          <a:p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0808891"/>
              </p:ext>
            </p:extLst>
          </p:nvPr>
        </p:nvGraphicFramePr>
        <p:xfrm>
          <a:off x="539552" y="2132856"/>
          <a:ext cx="80648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20L9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Informações de Alerta de Cheias e Inundações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20LA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Mapeamento Geológico-geotécnico em Municípios Críticos com Relação a Riscos Geológicos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364742"/>
              </p:ext>
            </p:extLst>
          </p:nvPr>
        </p:nvGraphicFramePr>
        <p:xfrm>
          <a:off x="539552" y="2077831"/>
          <a:ext cx="80648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20L9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Informações de Alerta de Cheias e Inundações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20LA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Mapeamento Geológico-geotécnico em Municípios Críticos com Relação a Riscos Geológicos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364742"/>
              </p:ext>
            </p:extLst>
          </p:nvPr>
        </p:nvGraphicFramePr>
        <p:xfrm>
          <a:off x="539552" y="2047240"/>
          <a:ext cx="80648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7200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20L9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Informações de Alerta de Cheias e Inundações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20LA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Mapeamento Geológico-geotécnico em Municípios Críticos com Relação a Riscos Geológicos</a:t>
                      </a:r>
                      <a:endParaRPr lang="pt-BR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67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Obrigada!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pt-BR" sz="28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Karine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Lopes</a:t>
            </a: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Coordenadora-geral de Articulação e Gestão</a:t>
            </a:r>
          </a:p>
          <a:p>
            <a:pPr marL="0" indent="0" algn="just">
              <a:buNone/>
            </a:pP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  <a:hlinkClick r:id="rId2"/>
              </a:rPr>
              <a:t>Karine.lopes@integracao.gov.br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- 20345803</a:t>
            </a:r>
            <a:endParaRPr lang="pt-BR" sz="20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10" descr="Defesa Civil_Brasi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1072158" cy="107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10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t-BR" sz="49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BR" sz="49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Programa </a:t>
            </a:r>
            <a:b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4000" dirty="0" smtClean="0">
                <a:solidFill>
                  <a:schemeClr val="accent1">
                    <a:lumMod val="75000"/>
                  </a:schemeClr>
                </a:solidFill>
              </a:rPr>
              <a:t>2040 </a:t>
            </a:r>
            <a:r>
              <a:rPr lang="pt-BR" sz="4000" dirty="0">
                <a:solidFill>
                  <a:schemeClr val="accent1">
                    <a:lumMod val="75000"/>
                  </a:schemeClr>
                </a:solidFill>
              </a:rPr>
              <a:t>– Gestão de Riscos e de Desastres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 Objetivos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estratégicos</a:t>
            </a:r>
          </a:p>
          <a:p>
            <a:pPr marL="0" indent="0" algn="just">
              <a:buNone/>
            </a:pPr>
            <a:r>
              <a:rPr lang="pt-BR" dirty="0" smtClean="0"/>
              <a:t>0172 - </a:t>
            </a:r>
            <a:r>
              <a:rPr lang="pt-BR" b="1" dirty="0"/>
              <a:t>Aprimorar a coordenação e a gestão das ações</a:t>
            </a:r>
            <a:r>
              <a:rPr lang="pt-BR" dirty="0"/>
              <a:t> de preparação, prevenção, mitigação, resposta e recuperação para a proteção e defesa civil </a:t>
            </a:r>
            <a:r>
              <a:rPr lang="pt-BR" b="1" dirty="0"/>
              <a:t>por meio do fortalecimento</a:t>
            </a:r>
            <a:r>
              <a:rPr lang="pt-BR" dirty="0"/>
              <a:t> do Sistema Nacional de Proteção e Defesa Civil – </a:t>
            </a:r>
            <a:r>
              <a:rPr lang="pt-BR" b="1" dirty="0"/>
              <a:t>SINPDEC</a:t>
            </a:r>
            <a:r>
              <a:rPr lang="pt-BR" dirty="0"/>
              <a:t>, inclusive pela articulação federativa e internacional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0174 - Promover </a:t>
            </a:r>
            <a:r>
              <a:rPr lang="pt-BR" b="1" dirty="0"/>
              <a:t>ações de resposta </a:t>
            </a:r>
            <a:r>
              <a:rPr lang="pt-BR" dirty="0"/>
              <a:t>para atendimento à população afetada </a:t>
            </a:r>
            <a:r>
              <a:rPr lang="pt-BR" b="1" dirty="0"/>
              <a:t>e recuperar cenários atingidos</a:t>
            </a:r>
            <a:r>
              <a:rPr lang="pt-BR" dirty="0"/>
              <a:t> por desastres, especialmente por meio de recursos financeiros, materiais e logísticos, complementares a ação dos Estados e Municípios.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824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Autofit/>
          </a:bodyPr>
          <a:lstStyle/>
          <a:p>
            <a:pPr marL="0" indent="0" algn="l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Objetivo estratégico - 0172</a:t>
            </a:r>
            <a:r>
              <a:rPr lang="pt-BR" sz="3200" dirty="0" smtClean="0"/>
              <a:t> </a:t>
            </a:r>
            <a:br>
              <a:rPr lang="pt-BR" sz="3200" dirty="0" smtClean="0"/>
            </a:b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Aprimorar a coordenação e a gestão das ações de proteção e defesa civil por meio do fortalecimento do SINPDEC</a:t>
            </a: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091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4200" dirty="0" smtClean="0">
                <a:solidFill>
                  <a:schemeClr val="accent1">
                    <a:lumMod val="75000"/>
                  </a:schemeClr>
                </a:solidFill>
              </a:rPr>
              <a:t>3 METAS:</a:t>
            </a:r>
          </a:p>
          <a:p>
            <a:pPr marL="285750" indent="-285750" algn="just"/>
            <a:r>
              <a:rPr lang="pt-BR" sz="3300" dirty="0" smtClean="0"/>
              <a:t>009F - </a:t>
            </a:r>
            <a:r>
              <a:rPr lang="pt-BR" sz="3300" dirty="0"/>
              <a:t>Elaborar o Plano Nacional de Proteção e Defesa Civil </a:t>
            </a:r>
          </a:p>
          <a:p>
            <a:pPr marL="285750" indent="-285750" algn="just"/>
            <a:r>
              <a:rPr lang="pt-BR" sz="3300" dirty="0" smtClean="0"/>
              <a:t>009E - </a:t>
            </a:r>
            <a:r>
              <a:rPr lang="pt-BR" sz="3300" dirty="0"/>
              <a:t>Instituir e tornar operante o Comitê Federal de Gestão de Riscos e Gerenciamento de Desastres </a:t>
            </a:r>
          </a:p>
          <a:p>
            <a:pPr marL="285750" indent="-285750" algn="just"/>
            <a:r>
              <a:rPr lang="pt-BR" sz="3300" dirty="0" smtClean="0"/>
              <a:t>009C - </a:t>
            </a:r>
            <a:r>
              <a:rPr lang="pt-BR" sz="3300" dirty="0"/>
              <a:t>Promover a atuação integrada dos órgãos integrantes do SINPDEC na preparação, prevenção, mitigação, resposta e recuperação de desastres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5482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Objetivo estratégico - 0172</a:t>
            </a:r>
            <a:r>
              <a:rPr lang="pt-BR" sz="2400" dirty="0"/>
              <a:t> </a:t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 fontAlgn="t">
              <a:buNone/>
            </a:pP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17 INICIATIVAS</a:t>
            </a:r>
          </a:p>
          <a:p>
            <a:pPr marL="0" indent="0" fontAlgn="t">
              <a:buNone/>
            </a:pPr>
            <a:endParaRPr lang="pt-B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t"/>
            <a:r>
              <a:rPr lang="pt-BR" sz="1500" b="1" dirty="0" smtClean="0"/>
              <a:t>00FF -</a:t>
            </a:r>
            <a:r>
              <a:rPr lang="pt-BR" sz="1500" dirty="0" smtClean="0"/>
              <a:t> Aprimoramento da articulação federativa por meio do fortalecimento do SINPDEC</a:t>
            </a:r>
          </a:p>
          <a:p>
            <a:pPr algn="just" fontAlgn="t"/>
            <a:r>
              <a:rPr lang="pt-BR" sz="1500" b="1" dirty="0" smtClean="0"/>
              <a:t>00FG - </a:t>
            </a:r>
            <a:r>
              <a:rPr lang="pt-BR" sz="1500" dirty="0"/>
              <a:t>Celebração de protocolos de ação conjunta entre órgãos federais integrantes do SINPDEC para execução coordenada em ações referentes à gestão de risco e de desastres, com foco em prevenção</a:t>
            </a:r>
          </a:p>
          <a:p>
            <a:pPr algn="just" fontAlgn="t"/>
            <a:r>
              <a:rPr lang="pt-BR" sz="1500" b="1" dirty="0" smtClean="0"/>
              <a:t>00FH - </a:t>
            </a:r>
            <a:r>
              <a:rPr lang="pt-BR" sz="1500" dirty="0"/>
              <a:t>Regulamentação das </a:t>
            </a:r>
            <a:r>
              <a:rPr lang="pt-BR" sz="1500" dirty="0" smtClean="0"/>
              <a:t>Leis nº 12.608/2012 </a:t>
            </a:r>
            <a:r>
              <a:rPr lang="pt-BR" sz="1500" dirty="0"/>
              <a:t>e </a:t>
            </a:r>
            <a:r>
              <a:rPr lang="pt-BR" sz="1500" dirty="0" smtClean="0"/>
              <a:t>nº 12.340/2010</a:t>
            </a:r>
            <a:endParaRPr lang="pt-BR" sz="1500" dirty="0"/>
          </a:p>
          <a:p>
            <a:pPr algn="just" fontAlgn="t"/>
            <a:r>
              <a:rPr lang="pt-BR" sz="1500" b="1" dirty="0" smtClean="0"/>
              <a:t>04QT - </a:t>
            </a:r>
            <a:r>
              <a:rPr lang="pt-BR" sz="1500" dirty="0" smtClean="0"/>
              <a:t>Implementação </a:t>
            </a:r>
            <a:r>
              <a:rPr lang="pt-BR" sz="1500" dirty="0"/>
              <a:t>do Cadastro Nacional de Municípios suscetíveis à ocorrência de inundações e deslizamentos (</a:t>
            </a:r>
            <a:r>
              <a:rPr lang="pt-BR" sz="1500" dirty="0" err="1"/>
              <a:t>CAdRISCO</a:t>
            </a:r>
            <a:r>
              <a:rPr lang="pt-BR" sz="1500" dirty="0"/>
              <a:t>)</a:t>
            </a:r>
          </a:p>
          <a:p>
            <a:pPr algn="just" fontAlgn="t"/>
            <a:r>
              <a:rPr lang="pt-BR" sz="1500" b="1" dirty="0" smtClean="0"/>
              <a:t>04QV -</a:t>
            </a:r>
            <a:r>
              <a:rPr lang="pt-BR" sz="1500" dirty="0" smtClean="0"/>
              <a:t> </a:t>
            </a:r>
            <a:r>
              <a:rPr lang="pt-BR" sz="1500" dirty="0"/>
              <a:t>Aperfeiçoamento dos critérios para declaração e reconhecimento de situação de emergência ou de estado de calamidade </a:t>
            </a:r>
            <a:r>
              <a:rPr lang="pt-BR" sz="1500" dirty="0" smtClean="0"/>
              <a:t>pública</a:t>
            </a:r>
          </a:p>
          <a:p>
            <a:pPr algn="just" fontAlgn="t"/>
            <a:r>
              <a:rPr lang="pt-BR" sz="1500" b="1" dirty="0"/>
              <a:t>04R2 - </a:t>
            </a:r>
            <a:r>
              <a:rPr lang="pt-BR" sz="1500" dirty="0"/>
              <a:t>Desenvolvimento de programa nacional de fortalecimento da cultura de percepção de risco no </a:t>
            </a:r>
            <a:r>
              <a:rPr lang="pt-BR" sz="1500" dirty="0" smtClean="0"/>
              <a:t>país</a:t>
            </a:r>
          </a:p>
          <a:p>
            <a:pPr algn="just" fontAlgn="t"/>
            <a:r>
              <a:rPr lang="pt-BR" sz="1500" b="1" dirty="0"/>
              <a:t>06HU - </a:t>
            </a:r>
            <a:r>
              <a:rPr lang="pt-BR" sz="1500" dirty="0"/>
              <a:t>Elaboração de estudos para definição de parâmetros mínimos necessários para caracterizar as Defesas Estaduais e Municipais </a:t>
            </a:r>
            <a:r>
              <a:rPr lang="pt-BR" sz="1500" dirty="0" smtClean="0"/>
              <a:t>estruturadas</a:t>
            </a:r>
          </a:p>
          <a:p>
            <a:pPr algn="just" fontAlgn="t"/>
            <a:r>
              <a:rPr lang="pt-BR" sz="1500" b="1" dirty="0"/>
              <a:t>04QX - </a:t>
            </a:r>
            <a:r>
              <a:rPr lang="pt-BR" sz="1500" dirty="0"/>
              <a:t>Implementação de estratégia nacional de capacitação em gestão de risco e de desastres, por meio da oferta de capacitação, apoio ao desenvolvimento de programa estaduais e desenvolvimento de plataforma virtual</a:t>
            </a:r>
          </a:p>
          <a:p>
            <a:pPr algn="just" fontAlgn="t"/>
            <a:r>
              <a:rPr lang="pt-BR" sz="1500" b="1" dirty="0" smtClean="0"/>
              <a:t>04QZ </a:t>
            </a:r>
            <a:r>
              <a:rPr lang="pt-BR" sz="1500" b="1" dirty="0"/>
              <a:t>- </a:t>
            </a:r>
            <a:r>
              <a:rPr lang="pt-BR" sz="1500" dirty="0"/>
              <a:t>Proposição de estratégia nacional para pesquisa científica na área de gestão de risco e de desastres</a:t>
            </a:r>
          </a:p>
          <a:p>
            <a:pPr algn="just" fontAlgn="t"/>
            <a:r>
              <a:rPr lang="pt-BR" sz="1500" b="1" dirty="0"/>
              <a:t>04QY - </a:t>
            </a:r>
            <a:r>
              <a:rPr lang="pt-BR" sz="1500" dirty="0"/>
              <a:t>Estimular a formação de redes nacionais e internacionais de instituições de ensino, pesquisa e extensão em gestão de risco de </a:t>
            </a:r>
            <a:r>
              <a:rPr lang="pt-BR" sz="1500" dirty="0" smtClean="0"/>
              <a:t>desastres (</a:t>
            </a:r>
            <a:r>
              <a:rPr lang="pt-BR" sz="1500" u="sng" dirty="0" smtClean="0"/>
              <a:t>MRE/CGFOME – MI/SEDEC</a:t>
            </a:r>
            <a:r>
              <a:rPr lang="pt-BR" sz="1500" dirty="0" smtClean="0"/>
              <a:t>)</a:t>
            </a:r>
            <a:endParaRPr lang="pt-BR" sz="1500" dirty="0"/>
          </a:p>
          <a:p>
            <a:pPr algn="just" fontAlgn="t"/>
            <a:r>
              <a:rPr lang="pt-BR" sz="1500" b="1" dirty="0"/>
              <a:t>04R0 - </a:t>
            </a:r>
            <a:r>
              <a:rPr lang="pt-BR" sz="1500" dirty="0"/>
              <a:t>Fomento à realização de estudos, pesquisa científica e extensão na área de gestão de riscos e de </a:t>
            </a:r>
            <a:r>
              <a:rPr lang="pt-BR" sz="1500" dirty="0" smtClean="0"/>
              <a:t>desastres (</a:t>
            </a:r>
            <a:r>
              <a:rPr lang="pt-BR" sz="1500" u="sng" dirty="0" smtClean="0"/>
              <a:t>MI/SEDEC/MCTI/CEMADEN</a:t>
            </a:r>
            <a:r>
              <a:rPr lang="pt-BR" sz="1500" dirty="0" smtClean="0"/>
              <a:t>)</a:t>
            </a:r>
            <a:endParaRPr lang="pt-BR" sz="1500" dirty="0"/>
          </a:p>
          <a:p>
            <a:pPr algn="just" fontAlgn="t"/>
            <a:r>
              <a:rPr lang="pt-BR" sz="1500" b="1" dirty="0"/>
              <a:t>04R1 -</a:t>
            </a:r>
            <a:r>
              <a:rPr lang="pt-BR" sz="1500" dirty="0"/>
              <a:t> Apoio à criação de cursos de pós-graduação em gestão de riscos e de desastres (especialização, mestrado, doutorado) </a:t>
            </a:r>
          </a:p>
          <a:p>
            <a:pPr algn="just" fontAlgn="t"/>
            <a:r>
              <a:rPr lang="pt-BR" sz="1500" b="1" dirty="0"/>
              <a:t>06CQ - </a:t>
            </a:r>
            <a:r>
              <a:rPr lang="pt-BR" sz="1500" dirty="0"/>
              <a:t>Fortalecimento das organizações comunitárias de caráter voluntário nas ações de proteção de defesa civil</a:t>
            </a:r>
          </a:p>
          <a:p>
            <a:pPr algn="just" fontAlgn="t"/>
            <a:r>
              <a:rPr lang="pt-BR" sz="1500" b="1" dirty="0"/>
              <a:t>06CP - </a:t>
            </a:r>
            <a:r>
              <a:rPr lang="pt-BR" sz="1500" dirty="0"/>
              <a:t>Ampliação da participação do Brasil em equipes internacionais de resgate e resposta a emergências decorrentes de </a:t>
            </a:r>
            <a:r>
              <a:rPr lang="pt-BR" sz="1500" dirty="0" smtClean="0"/>
              <a:t>desastres </a:t>
            </a:r>
            <a:r>
              <a:rPr lang="pt-BR" sz="1500" dirty="0"/>
              <a:t>(</a:t>
            </a:r>
            <a:r>
              <a:rPr lang="pt-BR" sz="1500" u="sng" dirty="0"/>
              <a:t>MRE/CGFOME – MI/SEDEC</a:t>
            </a:r>
            <a:r>
              <a:rPr lang="pt-BR" sz="1500" dirty="0" smtClean="0"/>
              <a:t>)</a:t>
            </a:r>
            <a:endParaRPr lang="pt-BR" sz="1500" dirty="0"/>
          </a:p>
          <a:p>
            <a:pPr algn="just" fontAlgn="t"/>
            <a:r>
              <a:rPr lang="pt-BR" sz="1500" b="1" dirty="0" smtClean="0"/>
              <a:t>04QW - </a:t>
            </a:r>
            <a:r>
              <a:rPr lang="pt-BR" sz="1500" dirty="0"/>
              <a:t>Realização de Conferência Nacional de Proteção e Defesa </a:t>
            </a:r>
            <a:r>
              <a:rPr lang="pt-BR" sz="1500" dirty="0" smtClean="0"/>
              <a:t>Civil</a:t>
            </a:r>
            <a:endParaRPr lang="pt-BR" sz="1500" dirty="0"/>
          </a:p>
          <a:p>
            <a:pPr algn="just" fontAlgn="t"/>
            <a:r>
              <a:rPr lang="pt-BR" sz="1500" b="1" dirty="0" smtClean="0"/>
              <a:t>05LD - </a:t>
            </a:r>
            <a:r>
              <a:rPr lang="pt-BR" sz="1500" dirty="0"/>
              <a:t>Aperfeiçoamento do Sistema de Informações e Monitoramento de Desastres</a:t>
            </a:r>
          </a:p>
          <a:p>
            <a:pPr algn="just" fontAlgn="t"/>
            <a:r>
              <a:rPr lang="pt-BR" sz="1500" b="1" dirty="0" smtClean="0"/>
              <a:t>06CR -</a:t>
            </a:r>
            <a:r>
              <a:rPr lang="pt-BR" sz="1500" dirty="0" smtClean="0"/>
              <a:t> </a:t>
            </a:r>
            <a:r>
              <a:rPr lang="pt-BR" sz="1500" dirty="0"/>
              <a:t>Monitoramento da implementação do Marco de Ação de </a:t>
            </a:r>
            <a:r>
              <a:rPr lang="pt-BR" sz="1500" dirty="0" smtClean="0"/>
              <a:t>Sendai </a:t>
            </a:r>
            <a:r>
              <a:rPr lang="pt-BR" sz="1500" dirty="0"/>
              <a:t>(</a:t>
            </a:r>
            <a:r>
              <a:rPr lang="pt-BR" sz="1500" u="sng" dirty="0"/>
              <a:t>MRE/CGFOME – MI/SEDEC</a:t>
            </a:r>
            <a:r>
              <a:rPr lang="pt-BR" sz="1500" dirty="0"/>
              <a:t>)</a:t>
            </a:r>
          </a:p>
          <a:p>
            <a:pPr algn="just" fontAlgn="t"/>
            <a:endParaRPr lang="pt-BR" sz="1300" dirty="0"/>
          </a:p>
          <a:p>
            <a:pPr fontAlgn="t"/>
            <a:endParaRPr lang="pt-BR" sz="13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226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Autofit/>
          </a:bodyPr>
          <a:lstStyle/>
          <a:p>
            <a:pPr marL="0" indent="0" algn="l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Objetivo estratégico – 0174</a:t>
            </a:r>
            <a:b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Promover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ações de resposta para atendimento à população afetada e recuperar cenários atingidos por desastres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200" dirty="0" smtClean="0">
                <a:solidFill>
                  <a:schemeClr val="accent1">
                    <a:lumMod val="75000"/>
                  </a:schemeClr>
                </a:solidFill>
              </a:rPr>
              <a:t>2 METAS:</a:t>
            </a:r>
          </a:p>
          <a:p>
            <a:pPr marL="285750" indent="-285750" algn="just">
              <a:lnSpc>
                <a:spcPct val="80000"/>
              </a:lnSpc>
            </a:pPr>
            <a:r>
              <a:rPr lang="pt-BR" sz="3600" dirty="0"/>
              <a:t>04EG- Apoiar a elaboração de Planos de Contingência em 250 municípios </a:t>
            </a:r>
            <a:r>
              <a:rPr lang="pt-BR" sz="3600" dirty="0" smtClean="0"/>
              <a:t>críticos</a:t>
            </a:r>
          </a:p>
          <a:p>
            <a:pPr marL="0" indent="0" algn="just">
              <a:lnSpc>
                <a:spcPct val="80000"/>
              </a:lnSpc>
              <a:buNone/>
            </a:pPr>
            <a:endParaRPr lang="pt-BR" sz="3600" dirty="0"/>
          </a:p>
          <a:p>
            <a:pPr marL="285750" indent="-285750" algn="just">
              <a:lnSpc>
                <a:spcPct val="80000"/>
              </a:lnSpc>
            </a:pPr>
            <a:r>
              <a:rPr lang="pt-BR" sz="3600" dirty="0"/>
              <a:t>009X- Aumentar de 40% para 100% a adesão dos municípios ao Cartão de Pagamento da Defesa Civil – CPDC</a:t>
            </a:r>
          </a:p>
        </p:txBody>
      </p:sp>
    </p:spTree>
    <p:extLst>
      <p:ext uri="{BB962C8B-B14F-4D97-AF65-F5344CB8AC3E}">
        <p14:creationId xmlns:p14="http://schemas.microsoft.com/office/powerpoint/2010/main" xmlns="" val="5795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Objetivo estratégico -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0174</a:t>
            </a:r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9 INICIATIVAS</a:t>
            </a:r>
          </a:p>
          <a:p>
            <a:pPr marL="0" indent="0" fontAlgn="t"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 algn="just" fontAlgn="t"/>
            <a:r>
              <a:rPr lang="pt-BR" sz="1400" b="1" dirty="0" smtClean="0"/>
              <a:t>00FS - </a:t>
            </a:r>
            <a:r>
              <a:rPr lang="pt-BR" sz="1400" dirty="0"/>
              <a:t>Reconstrução ou reparação de infraestruturas públicas afetadas por desastres por meio da transferência de recursos aos entes federados para a execução de intervenções</a:t>
            </a:r>
          </a:p>
          <a:p>
            <a:pPr algn="just" fontAlgn="t"/>
            <a:r>
              <a:rPr lang="pt-BR" sz="1400" b="1" dirty="0" smtClean="0"/>
              <a:t>06PX - </a:t>
            </a:r>
            <a:r>
              <a:rPr lang="pt-BR" sz="1400" dirty="0"/>
              <a:t>Redução do tempo médio de atendimento à população afetada por desastre, a partir da solicitação do ente afetado, com recursos financeiros, materiais ou logísticos</a:t>
            </a:r>
          </a:p>
          <a:p>
            <a:pPr algn="just" fontAlgn="t"/>
            <a:r>
              <a:rPr lang="pt-BR" sz="1400" b="1" dirty="0" smtClean="0"/>
              <a:t>00FT - </a:t>
            </a:r>
            <a:r>
              <a:rPr lang="pt-BR" sz="1400" dirty="0"/>
              <a:t>Promover a adesão de municípios ao Sistema Integrado de Informações de Desastres – S2ID </a:t>
            </a:r>
          </a:p>
          <a:p>
            <a:pPr algn="just" fontAlgn="t"/>
            <a:r>
              <a:rPr lang="pt-BR" sz="1400" b="1" dirty="0" smtClean="0"/>
              <a:t>05L6 - </a:t>
            </a:r>
            <a:r>
              <a:rPr lang="pt-BR" sz="1400" dirty="0"/>
              <a:t>Elaboração de normativos visando aperfeiçoar e agilizar os procedimento para solicitação e análise de recursos para respostas </a:t>
            </a:r>
          </a:p>
          <a:p>
            <a:pPr algn="just" fontAlgn="t"/>
            <a:r>
              <a:rPr lang="pt-BR" sz="1400" b="1" dirty="0" smtClean="0"/>
              <a:t>05L7 - </a:t>
            </a:r>
            <a:r>
              <a:rPr lang="pt-BR" sz="1400" dirty="0"/>
              <a:t>Disponibilização de atas de registro de preço para aquisição de materiais de assistência humanitária com atenção às características regionais para formação de estoques e para fins de resposta</a:t>
            </a:r>
          </a:p>
          <a:p>
            <a:pPr algn="just" fontAlgn="t"/>
            <a:r>
              <a:rPr lang="pt-BR" sz="1400" b="1" dirty="0" smtClean="0"/>
              <a:t>05L8 - </a:t>
            </a:r>
            <a:r>
              <a:rPr lang="pt-BR" sz="1400" dirty="0"/>
              <a:t>Criação e revisão de Protocolos de ações conjuntas entre órgãos federais visando o atendimento integrado para resposta a desastres e recuperação das áreas atingidas</a:t>
            </a:r>
          </a:p>
          <a:p>
            <a:pPr algn="just" fontAlgn="t"/>
            <a:r>
              <a:rPr lang="pt-BR" sz="1400" b="1" dirty="0" smtClean="0"/>
              <a:t>05L9 - </a:t>
            </a:r>
            <a:r>
              <a:rPr lang="pt-BR" sz="1400" dirty="0"/>
              <a:t>Elaboração de projetos-tipo para execução de obras emergenciais </a:t>
            </a:r>
          </a:p>
          <a:p>
            <a:pPr algn="just" fontAlgn="t"/>
            <a:r>
              <a:rPr lang="pt-BR" sz="1400" b="1" dirty="0" smtClean="0"/>
              <a:t>05LA - </a:t>
            </a:r>
            <a:r>
              <a:rPr lang="pt-BR" sz="1400" dirty="0"/>
              <a:t>Capacitação de Estados e Municípios para elaboração de planos de contingência e exercícios simulados para desastres </a:t>
            </a:r>
          </a:p>
          <a:p>
            <a:pPr algn="just" fontAlgn="t"/>
            <a:r>
              <a:rPr lang="pt-BR" sz="1400" b="1" dirty="0" smtClean="0"/>
              <a:t>05LB - </a:t>
            </a:r>
            <a:r>
              <a:rPr lang="pt-BR" sz="1400" dirty="0"/>
              <a:t>Disponibilização de ferramenta virtual para confecção e divulgação de Planos de Contingência (módulo do S2ID), integrada com informações de mapeamentos de áreas de risco</a:t>
            </a:r>
          </a:p>
          <a:p>
            <a:pPr marL="0" indent="0" algn="just" fontAlgn="t">
              <a:buNone/>
            </a:pPr>
            <a:endParaRPr lang="pt-BR" sz="1300" dirty="0"/>
          </a:p>
          <a:p>
            <a:pPr fontAlgn="t"/>
            <a:endParaRPr lang="pt-BR" sz="13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809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Planos operativos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Autofit/>
          </a:bodyPr>
          <a:lstStyle/>
          <a:p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S2ID</a:t>
            </a:r>
          </a:p>
          <a:p>
            <a:pPr marL="0" indent="0">
              <a:buNone/>
            </a:pPr>
            <a:r>
              <a:rPr lang="pt-BR" sz="1100" dirty="0" smtClean="0"/>
              <a:t>Inserção do plano de contingência;</a:t>
            </a:r>
          </a:p>
          <a:p>
            <a:pPr marL="0" indent="0">
              <a:buNone/>
            </a:pPr>
            <a:r>
              <a:rPr lang="pt-BR" sz="1100" dirty="0" smtClean="0"/>
              <a:t>Verticalização do CPDC;</a:t>
            </a:r>
          </a:p>
          <a:p>
            <a:pPr marL="0" indent="0">
              <a:buNone/>
            </a:pPr>
            <a:r>
              <a:rPr lang="pt-BR" sz="1100" dirty="0" smtClean="0"/>
              <a:t>Inserção do </a:t>
            </a:r>
            <a:r>
              <a:rPr lang="pt-BR" sz="1100" dirty="0"/>
              <a:t>p</a:t>
            </a:r>
            <a:r>
              <a:rPr lang="pt-BR" sz="1100" dirty="0" smtClean="0"/>
              <a:t>rocesso de resposta;</a:t>
            </a:r>
          </a:p>
          <a:p>
            <a:pPr marL="0" indent="0">
              <a:buNone/>
            </a:pPr>
            <a:r>
              <a:rPr lang="pt-BR" sz="1100" dirty="0" smtClean="0"/>
              <a:t>Inserção do processo de recuperação; e</a:t>
            </a:r>
          </a:p>
          <a:p>
            <a:pPr marL="0" indent="0">
              <a:buNone/>
            </a:pPr>
            <a:r>
              <a:rPr lang="pt-BR" sz="1100" dirty="0" err="1" smtClean="0"/>
              <a:t>CadRISCO</a:t>
            </a:r>
            <a:r>
              <a:rPr lang="pt-BR" sz="1100" dirty="0" smtClean="0"/>
              <a:t>.</a:t>
            </a: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Capacitação </a:t>
            </a:r>
          </a:p>
          <a:p>
            <a:pPr marL="0" indent="0">
              <a:buNone/>
            </a:pPr>
            <a:r>
              <a:rPr lang="pt-BR" sz="1100" dirty="0"/>
              <a:t>Apoiar a elaboração do plano de contingência e de simulados; </a:t>
            </a:r>
          </a:p>
          <a:p>
            <a:pPr marL="0" indent="0">
              <a:buNone/>
            </a:pPr>
            <a:r>
              <a:rPr lang="pt-BR" sz="1100" dirty="0"/>
              <a:t>Confecção de manuais </a:t>
            </a:r>
            <a:r>
              <a:rPr lang="pt-BR" sz="1100" dirty="0" smtClean="0"/>
              <a:t>para </a:t>
            </a:r>
            <a:r>
              <a:rPr lang="pt-BR" sz="1100" dirty="0"/>
              <a:t>uso </a:t>
            </a:r>
            <a:r>
              <a:rPr lang="pt-BR" sz="1100" dirty="0" smtClean="0"/>
              <a:t>interno </a:t>
            </a:r>
            <a:r>
              <a:rPr lang="pt-BR" sz="1100" dirty="0"/>
              <a:t>e </a:t>
            </a:r>
            <a:r>
              <a:rPr lang="pt-BR" sz="1100" dirty="0" smtClean="0"/>
              <a:t>externo </a:t>
            </a:r>
            <a:r>
              <a:rPr lang="pt-BR" sz="1100" dirty="0"/>
              <a:t>– </a:t>
            </a:r>
            <a:r>
              <a:rPr lang="pt-BR" sz="1100" dirty="0" smtClean="0"/>
              <a:t>reconhecimento, resposta e recuperação; e</a:t>
            </a:r>
            <a:endParaRPr lang="pt-BR" sz="1100" dirty="0"/>
          </a:p>
          <a:p>
            <a:pPr marL="0" indent="0">
              <a:buNone/>
            </a:pPr>
            <a:r>
              <a:rPr lang="pt-BR" sz="1100" dirty="0" smtClean="0"/>
              <a:t>Capacitação em </a:t>
            </a:r>
            <a:r>
              <a:rPr lang="pt-BR" sz="1100" dirty="0"/>
              <a:t>gestão de risco e de desastres (plataforma virtual</a:t>
            </a:r>
            <a:r>
              <a:rPr lang="pt-BR" sz="1100" dirty="0" smtClean="0"/>
              <a:t>).</a:t>
            </a:r>
            <a:endParaRPr lang="pt-BR" sz="1100" dirty="0"/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Impacto no cliente</a:t>
            </a:r>
          </a:p>
          <a:p>
            <a:pPr marL="0" indent="0">
              <a:buNone/>
            </a:pPr>
            <a:r>
              <a:rPr lang="pt-BR" sz="1100" dirty="0" smtClean="0"/>
              <a:t>Elaboração </a:t>
            </a:r>
            <a:r>
              <a:rPr lang="pt-BR" sz="1100" dirty="0"/>
              <a:t>de estudos para definição de defesa civil estruturada em E </a:t>
            </a:r>
            <a:r>
              <a:rPr lang="pt-BR" sz="1100" dirty="0" err="1"/>
              <a:t>e</a:t>
            </a:r>
            <a:r>
              <a:rPr lang="pt-BR" sz="1100" dirty="0"/>
              <a:t> M</a:t>
            </a:r>
            <a:endParaRPr lang="pt-BR" sz="1100" dirty="0" smtClean="0"/>
          </a:p>
          <a:p>
            <a:pPr marL="0" indent="0">
              <a:buNone/>
            </a:pPr>
            <a:r>
              <a:rPr lang="pt-BR" sz="1100" dirty="0" smtClean="0"/>
              <a:t>Aperfeiçoar </a:t>
            </a:r>
            <a:r>
              <a:rPr lang="pt-BR" sz="1100" dirty="0"/>
              <a:t>os critérios de declaração e reconhecimento de SE ou </a:t>
            </a:r>
            <a:r>
              <a:rPr lang="pt-BR" sz="1100" dirty="0" smtClean="0"/>
              <a:t>ECP;</a:t>
            </a:r>
            <a:endParaRPr lang="pt-BR" sz="1100" dirty="0"/>
          </a:p>
          <a:p>
            <a:pPr marL="0" indent="0">
              <a:buNone/>
            </a:pPr>
            <a:r>
              <a:rPr lang="pt-BR" sz="1100" dirty="0" smtClean="0"/>
              <a:t>Ata </a:t>
            </a:r>
            <a:r>
              <a:rPr lang="pt-BR" sz="1100" dirty="0"/>
              <a:t>de registro de </a:t>
            </a:r>
            <a:r>
              <a:rPr lang="pt-BR" sz="1100" dirty="0" smtClean="0"/>
              <a:t>preços; e</a:t>
            </a:r>
          </a:p>
          <a:p>
            <a:pPr marL="0" indent="0">
              <a:buNone/>
            </a:pPr>
            <a:r>
              <a:rPr lang="pt-BR" sz="1100" dirty="0" smtClean="0"/>
              <a:t>Projetos-tipo </a:t>
            </a:r>
            <a:r>
              <a:rPr lang="pt-BR" sz="1100" dirty="0"/>
              <a:t>para execução de obras </a:t>
            </a:r>
            <a:r>
              <a:rPr lang="pt-BR" sz="1100" dirty="0" smtClean="0"/>
              <a:t>emergenciais.</a:t>
            </a: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Fortalecimento do SINPDEC</a:t>
            </a:r>
          </a:p>
          <a:p>
            <a:pPr marL="0" indent="0" algn="just">
              <a:buNone/>
            </a:pPr>
            <a:r>
              <a:rPr lang="pt-BR" sz="1100" dirty="0" smtClean="0"/>
              <a:t>Regulamentação: Regulamentação das leis para promover a atuação integrada do SINPDEC; instituir o Comitê ; elaborar o Plano Nacional de Proteção e Defesa Civil</a:t>
            </a:r>
            <a:r>
              <a:rPr lang="pt-BR" sz="1100" dirty="0"/>
              <a:t>.</a:t>
            </a:r>
            <a:endParaRPr lang="pt-BR" sz="1100" dirty="0" smtClean="0"/>
          </a:p>
          <a:p>
            <a:pPr marL="0" indent="0" algn="just">
              <a:buNone/>
            </a:pPr>
            <a:r>
              <a:rPr lang="pt-BR" sz="1100" dirty="0" smtClean="0"/>
              <a:t>Protocolos</a:t>
            </a:r>
            <a:r>
              <a:rPr lang="pt-BR" sz="1100" dirty="0"/>
              <a:t>: criação e/ou revisão de protocolos de ações conjuntas para ações de prevenção,  monitoramento e alerta, resposta e gestão de </a:t>
            </a:r>
            <a:r>
              <a:rPr lang="pt-BR" sz="1100" dirty="0" smtClean="0"/>
              <a:t>desastres.</a:t>
            </a:r>
            <a:endParaRPr lang="pt-BR" sz="1100" dirty="0"/>
          </a:p>
          <a:p>
            <a:pPr marL="0" indent="0" algn="just">
              <a:buNone/>
            </a:pPr>
            <a:r>
              <a:rPr lang="pt-BR" sz="1100" dirty="0" smtClean="0"/>
              <a:t>Participação social: </a:t>
            </a:r>
            <a:r>
              <a:rPr lang="pt-BR" sz="1100" dirty="0"/>
              <a:t>fortalecimento da cultura de percepção de risco; Conferência </a:t>
            </a:r>
            <a:r>
              <a:rPr lang="pt-BR" sz="1100" dirty="0" smtClean="0"/>
              <a:t>Nacional;</a:t>
            </a:r>
            <a:r>
              <a:rPr lang="pt-BR" sz="1100" b="1" dirty="0" smtClean="0"/>
              <a:t> </a:t>
            </a:r>
            <a:r>
              <a:rPr lang="pt-BR" sz="1100" dirty="0"/>
              <a:t>f</a:t>
            </a:r>
            <a:r>
              <a:rPr lang="pt-BR" sz="1100" dirty="0" smtClean="0"/>
              <a:t>ortalecimento </a:t>
            </a:r>
            <a:r>
              <a:rPr lang="pt-BR" sz="1100" dirty="0"/>
              <a:t>das organizações comunitárias de caráter </a:t>
            </a:r>
            <a:r>
              <a:rPr lang="pt-BR" sz="1100" dirty="0" smtClean="0"/>
              <a:t>voluntário.</a:t>
            </a:r>
            <a:endParaRPr lang="pt-BR" sz="1100" dirty="0"/>
          </a:p>
          <a:p>
            <a:pPr marL="0" indent="0" algn="just">
              <a:buNone/>
            </a:pPr>
            <a:r>
              <a:rPr lang="pt-BR" sz="1100" dirty="0"/>
              <a:t>Gestão do conhecimento: proposição de estratégia </a:t>
            </a:r>
            <a:r>
              <a:rPr lang="pt-BR" sz="1100" dirty="0" smtClean="0"/>
              <a:t>nacional para </a:t>
            </a:r>
            <a:r>
              <a:rPr lang="pt-BR" sz="1100" dirty="0"/>
              <a:t>pesquisa científica na área de gestão de risco e de </a:t>
            </a:r>
            <a:r>
              <a:rPr lang="pt-BR" sz="1100" dirty="0" smtClean="0"/>
              <a:t>desastres, </a:t>
            </a:r>
            <a:r>
              <a:rPr lang="pt-BR" sz="1100" dirty="0"/>
              <a:t>fomentar a realização de pesquisa e </a:t>
            </a:r>
            <a:r>
              <a:rPr lang="pt-BR" sz="1100" dirty="0" smtClean="0"/>
              <a:t>extensão </a:t>
            </a:r>
            <a:r>
              <a:rPr lang="pt-BR" sz="1100" dirty="0"/>
              <a:t>e estimular a formação de redes nacionais e </a:t>
            </a:r>
            <a:r>
              <a:rPr lang="pt-BR" sz="1100" dirty="0" smtClean="0"/>
              <a:t>internacionais sobre o tema; apoiar </a:t>
            </a:r>
            <a:r>
              <a:rPr lang="pt-BR" sz="1100" dirty="0"/>
              <a:t>a criação de curso de pós-graduação.</a:t>
            </a:r>
          </a:p>
          <a:p>
            <a:pPr marL="0" indent="0" algn="just">
              <a:buNone/>
            </a:pPr>
            <a:r>
              <a:rPr lang="pt-BR" sz="1100" dirty="0" smtClean="0"/>
              <a:t>Internacional: monitorar a implementação do Marco de Sendai; </a:t>
            </a:r>
            <a:r>
              <a:rPr lang="pt-BR" sz="1100" dirty="0"/>
              <a:t>ampliação da participação do Brasil em equipes internacionais de resgate e </a:t>
            </a:r>
            <a:r>
              <a:rPr lang="pt-BR" sz="1100" dirty="0" smtClean="0"/>
              <a:t>resposta</a:t>
            </a:r>
            <a:r>
              <a:rPr lang="pt-BR" sz="1100" dirty="0"/>
              <a:t>.</a:t>
            </a:r>
            <a:endParaRPr lang="pt-BR" sz="1100" dirty="0" smtClean="0"/>
          </a:p>
        </p:txBody>
      </p:sp>
    </p:spTree>
    <p:extLst>
      <p:ext uri="{BB962C8B-B14F-4D97-AF65-F5344CB8AC3E}">
        <p14:creationId xmlns:p14="http://schemas.microsoft.com/office/powerpoint/2010/main" xmlns="" val="260667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Indicadores do PPA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t">
              <a:defRPr/>
            </a:pPr>
            <a:r>
              <a:rPr lang="pt-BR" dirty="0"/>
              <a:t>Número de óbitos provocados por desastres</a:t>
            </a:r>
          </a:p>
          <a:p>
            <a:pPr algn="just" fontAlgn="t">
              <a:defRPr/>
            </a:pPr>
            <a:r>
              <a:rPr lang="pt-BR" dirty="0"/>
              <a:t>Número de desalojados e desabrigados provocado por desastres</a:t>
            </a:r>
          </a:p>
          <a:p>
            <a:pPr algn="just" fontAlgn="t">
              <a:defRPr/>
            </a:pPr>
            <a:r>
              <a:rPr lang="pt-BR" dirty="0"/>
              <a:t>Número de municípios com decretos de situação de emergência ou calamidade pública reconhecidos pelo governo federal (exceto estiagem/seca)</a:t>
            </a:r>
          </a:p>
          <a:p>
            <a:pPr algn="just" fontAlgn="t">
              <a:defRPr/>
            </a:pPr>
            <a:r>
              <a:rPr lang="pt-BR" dirty="0"/>
              <a:t>Número de municípios com decreto de situação de emergência ou calamidade pública reconhecidos pelo governo federal (apenas estiagem/seca)</a:t>
            </a:r>
          </a:p>
          <a:p>
            <a:pPr marL="0" indent="0" algn="just"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BASE DE DADOS S2ID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Indicadores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1600" dirty="0"/>
              <a:t>Adesão dos municípios ao S2ID</a:t>
            </a:r>
          </a:p>
          <a:p>
            <a:pPr>
              <a:defRPr/>
            </a:pPr>
            <a:r>
              <a:rPr lang="pt-BR" sz="1600" dirty="0"/>
              <a:t>Adesão dos municípios ao CPDC</a:t>
            </a:r>
          </a:p>
          <a:p>
            <a:pPr>
              <a:defRPr/>
            </a:pPr>
            <a:r>
              <a:rPr lang="pt-BR" sz="1600" dirty="0"/>
              <a:t>Reconhecimento  de SE ou ECP - seca e não seca</a:t>
            </a:r>
          </a:p>
          <a:p>
            <a:pPr>
              <a:defRPr/>
            </a:pPr>
            <a:r>
              <a:rPr lang="pt-BR" sz="1600" dirty="0"/>
              <a:t>Capacitação – número de pessoas capacitadas</a:t>
            </a:r>
          </a:p>
          <a:p>
            <a:pPr>
              <a:defRPr/>
            </a:pPr>
            <a:r>
              <a:rPr lang="pt-BR" sz="1600" dirty="0"/>
              <a:t>Índice de efetivação de empenho – o que foi empenhado e pago no mesmo exercício</a:t>
            </a:r>
          </a:p>
          <a:p>
            <a:pPr>
              <a:defRPr/>
            </a:pPr>
            <a:r>
              <a:rPr lang="pt-BR" sz="1600" dirty="0"/>
              <a:t>RAP – índice de estoque </a:t>
            </a:r>
          </a:p>
          <a:p>
            <a:pPr marL="0" indent="0">
              <a:buNone/>
              <a:defRPr/>
            </a:pPr>
            <a:endParaRPr lang="pt-BR" sz="1600" dirty="0"/>
          </a:p>
          <a:p>
            <a:pPr>
              <a:defRPr/>
            </a:pPr>
            <a:r>
              <a:rPr lang="pt-BR" sz="1600" dirty="0"/>
              <a:t>Ações de resposta</a:t>
            </a:r>
          </a:p>
          <a:p>
            <a:pPr marL="0" indent="0">
              <a:buNone/>
              <a:defRPr/>
            </a:pPr>
            <a:r>
              <a:rPr lang="pt-BR" sz="1600" dirty="0"/>
              <a:t>Atender em 72 horas - controlar o tempo entre a solicitação e a emissão da ordem bancária ou ordem de serviço, conforme for o caso</a:t>
            </a:r>
          </a:p>
          <a:p>
            <a:pPr>
              <a:defRPr/>
            </a:pPr>
            <a:r>
              <a:rPr lang="pt-BR" sz="1600" dirty="0"/>
              <a:t>Ações de recuperação</a:t>
            </a:r>
          </a:p>
          <a:p>
            <a:pPr marL="0" indent="0">
              <a:buNone/>
              <a:defRPr/>
            </a:pPr>
            <a:r>
              <a:rPr lang="pt-BR" sz="1600" dirty="0"/>
              <a:t>Acompanhar o tempo entre a oficialização da aprovação do plano de trabalho e o envio da documentação referente aos artigos 6º e 7º da Portaria nº 384</a:t>
            </a:r>
          </a:p>
          <a:p>
            <a:pPr marL="0" indent="0">
              <a:buNone/>
              <a:defRPr/>
            </a:pPr>
            <a:r>
              <a:rPr lang="pt-BR" sz="1600" dirty="0"/>
              <a:t>Acompanhar o tempo entre a emissão da nota de empenho e da ordem bancária – atendimento ao art. 9º da Portaria nº 384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21615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20447</TotalTime>
  <Words>1548</Words>
  <Application>Microsoft Office PowerPoint</Application>
  <PresentationFormat>Apresentação na tela (4:3)</PresentationFormat>
  <Paragraphs>193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       </vt:lpstr>
      <vt:lpstr> Programa  2040 – Gestão de Riscos e de Desastres </vt:lpstr>
      <vt:lpstr>Objetivo estratégico - 0172  Aprimorar a coordenação e a gestão das ações de proteção e defesa civil por meio do fortalecimento do SINPDEC</vt:lpstr>
      <vt:lpstr>Objetivo estratégico - 0172  </vt:lpstr>
      <vt:lpstr>Objetivo estratégico – 0174 Promover ações de resposta para atendimento à população afetada e recuperar cenários atingidos por desastres</vt:lpstr>
      <vt:lpstr>Objetivo estratégico - 0174  </vt:lpstr>
      <vt:lpstr>Planos operativos</vt:lpstr>
      <vt:lpstr>Indicadores do PPA</vt:lpstr>
      <vt:lpstr>Indicadores</vt:lpstr>
      <vt:lpstr>Ações orçamentária do Programa 2040</vt:lpstr>
      <vt:lpstr>Ações orçamentária do Programa 2040</vt:lpstr>
      <vt:lpstr>Ações orçamentária do Programa 2040</vt:lpstr>
      <vt:lpstr>Ações orçamentária do Programa 2040</vt:lpstr>
      <vt:lpstr>Ações orçamentária do Programa 2040</vt:lpstr>
      <vt:lpstr>       </vt:lpstr>
    </vt:vector>
  </TitlesOfParts>
  <Company>Ministerio da Integracao Nacional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Reinaldo Santos Pereira</dc:creator>
  <cp:lastModifiedBy>CM</cp:lastModifiedBy>
  <cp:revision>210</cp:revision>
  <cp:lastPrinted>2015-11-20T18:15:28Z</cp:lastPrinted>
  <dcterms:created xsi:type="dcterms:W3CDTF">2015-06-03T20:20:01Z</dcterms:created>
  <dcterms:modified xsi:type="dcterms:W3CDTF">2015-11-24T13:46:20Z</dcterms:modified>
</cp:coreProperties>
</file>