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300" r:id="rId4"/>
    <p:sldId id="301" r:id="rId5"/>
    <p:sldId id="299" r:id="rId6"/>
    <p:sldId id="294" r:id="rId7"/>
    <p:sldId id="302" r:id="rId8"/>
    <p:sldId id="30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  <a:srgbClr val="FFCC99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23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143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0306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08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694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8689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199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2815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6592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486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5447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BA81-C055-4DC8-85AE-45A9F70FDA90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C283A-A435-4317-AA5D-B25B7C66F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446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Mapa Bras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5724525" cy="587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076903" y="764704"/>
            <a:ext cx="4752975" cy="2256584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 smtClean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  <a:p>
            <a:pPr algn="ctr"/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32762" y="923500"/>
            <a:ext cx="5041255" cy="193899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Projeto PCT BRA/IICA</a:t>
            </a:r>
          </a:p>
          <a:p>
            <a:pPr algn="ctr"/>
            <a:r>
              <a:rPr lang="pt-BR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Manuais Técnicos</a:t>
            </a:r>
          </a:p>
          <a:p>
            <a:pPr algn="ctr"/>
            <a:r>
              <a:rPr lang="pt-BR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do SINPDEC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307137" y="6499225"/>
            <a:ext cx="136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Brasília/DF - 2015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27883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6428" y="332656"/>
            <a:ext cx="9144000" cy="830997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Projeto PCT BRA/IICA</a:t>
            </a:r>
            <a:endParaRPr lang="pt-BR" sz="4800" b="1" dirty="0">
              <a:ln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99088" y="1484784"/>
            <a:ext cx="89449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Objetivo: </a:t>
            </a:r>
            <a:r>
              <a:rPr lang="pt-BR" sz="2000" dirty="0"/>
              <a:t>Contratação de </a:t>
            </a:r>
            <a:r>
              <a:rPr lang="pt-BR" sz="2000" dirty="0" smtClean="0"/>
              <a:t>6 </a:t>
            </a:r>
            <a:r>
              <a:rPr lang="pt-BR" sz="2000" dirty="0"/>
              <a:t>consultores </a:t>
            </a:r>
            <a:r>
              <a:rPr lang="pt-BR" sz="2000" dirty="0" smtClean="0"/>
              <a:t>com a finalidade de atualizar o conteúdo dos manuais técnicos da SEDEC.</a:t>
            </a:r>
          </a:p>
          <a:p>
            <a:endParaRPr lang="pt-BR" sz="2000" b="1" dirty="0" smtClean="0"/>
          </a:p>
          <a:p>
            <a:r>
              <a:rPr lang="pt-BR" sz="2400" b="1" dirty="0" smtClean="0">
                <a:solidFill>
                  <a:srgbClr val="002060"/>
                </a:solidFill>
              </a:rPr>
              <a:t>Custo: </a:t>
            </a:r>
            <a:r>
              <a:rPr lang="pt-BR" sz="2000" dirty="0" smtClean="0"/>
              <a:t>US$ 743.237,23 = R</a:t>
            </a:r>
            <a:r>
              <a:rPr lang="pt-BR" sz="2000" dirty="0"/>
              <a:t>$ 1.486.474,45 (US$ 2,00) </a:t>
            </a:r>
            <a:r>
              <a:rPr lang="pt-BR" sz="2000" dirty="0" smtClean="0"/>
              <a:t>=  R$ 2.345.523,00 (US$ 3,16).</a:t>
            </a:r>
          </a:p>
          <a:p>
            <a:endParaRPr lang="pt-BR" sz="2000" b="1" dirty="0" smtClean="0"/>
          </a:p>
          <a:p>
            <a:r>
              <a:rPr lang="pt-BR" sz="2400" b="1" dirty="0" smtClean="0">
                <a:solidFill>
                  <a:srgbClr val="002060"/>
                </a:solidFill>
              </a:rPr>
              <a:t>Produto: </a:t>
            </a:r>
            <a:r>
              <a:rPr lang="pt-BR" sz="2000" dirty="0" smtClean="0"/>
              <a:t>5 manuais contendo orientações essenciais </a:t>
            </a:r>
            <a:r>
              <a:rPr lang="pt-BR" sz="2000" dirty="0"/>
              <a:t>para fortalecimento do SINPDEC</a:t>
            </a:r>
            <a:r>
              <a:rPr lang="pt-BR" sz="2000" dirty="0" smtClean="0"/>
              <a:t> nos idiomas português, inglês e espanhol e projeto gráfico.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solidFill>
                  <a:srgbClr val="002060"/>
                </a:solidFill>
              </a:rPr>
              <a:t>Fases:  </a:t>
            </a:r>
            <a:r>
              <a:rPr lang="pt-BR" sz="2000" dirty="0" smtClean="0"/>
              <a:t>1ª: avaliação técnica das propostas.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                2ª: avaliação das propostas financeiras.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                3ª: classificação das empresas.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                4ª: negociação com a empresa vencedora e apresentação da                     disponibilidade dos consultores para o projeto.</a:t>
            </a:r>
          </a:p>
          <a:p>
            <a:r>
              <a:rPr lang="pt-BR" sz="2000" dirty="0" smtClean="0"/>
              <a:t>                5ª: contratação e início dos trabalhos. </a:t>
            </a:r>
            <a:endParaRPr lang="pt-BR" sz="2000" dirty="0"/>
          </a:p>
        </p:txBody>
      </p:sp>
      <p:sp>
        <p:nvSpPr>
          <p:cNvPr id="4" name="Estrela de 5 pontas 3"/>
          <p:cNvSpPr/>
          <p:nvPr/>
        </p:nvSpPr>
        <p:spPr>
          <a:xfrm>
            <a:off x="5146218" y="6022944"/>
            <a:ext cx="288032" cy="285551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9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474345"/>
            <a:ext cx="806489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Para o desenvolvimento desse trabalho a consultoria </a:t>
            </a:r>
            <a:r>
              <a:rPr lang="pt-BR" b="1" dirty="0" smtClean="0"/>
              <a:t>deverá, no mínimo:</a:t>
            </a:r>
            <a:endParaRPr lang="pt-BR" b="1" dirty="0"/>
          </a:p>
          <a:p>
            <a:r>
              <a:rPr lang="pt-BR" dirty="0"/>
              <a:t> 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Realizar revisão bibliográfica da área de conhecimento Riscos e Desastres;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Levantar bibliografia nacional e internacional sobre a atuação das proteções e defesas </a:t>
            </a:r>
            <a:r>
              <a:rPr lang="pt-BR" dirty="0" smtClean="0"/>
              <a:t>civis;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/>
              <a:t>Identificar </a:t>
            </a:r>
            <a:r>
              <a:rPr lang="pt-BR" dirty="0"/>
              <a:t>e pesquisar as experiências internacionais e brasileiras, locais e estaduais de defesa civil (boas práticas);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Levantar a legislação vigente que envolve o tema;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Revisar as publicações da SEDEC, com vistas a buscar o alinhamento com as políticas públicas do Ministério de Integração e dos demais órgãos governamentais que compõem o SINPDEC; e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Elaborar o conteúdo das publicações de forma atrativa, objetiva, de fácil leitura para o usuário e enriquecido de fotos, mapas, gráficos, tabelas,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374651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6316915"/>
              </p:ext>
            </p:extLst>
          </p:nvPr>
        </p:nvGraphicFramePr>
        <p:xfrm>
          <a:off x="899592" y="2564904"/>
          <a:ext cx="7488831" cy="3459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967"/>
                <a:gridCol w="3331077"/>
                <a:gridCol w="2682787"/>
              </a:tblGrid>
              <a:tr h="390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Região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Cidade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Participantes (*)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</a:tr>
              <a:tr h="390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Centro-Oeste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Cuiabá/MT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Equipe </a:t>
                      </a:r>
                      <a:r>
                        <a:rPr lang="pt-BR" sz="1100" dirty="0" smtClean="0">
                          <a:effectLst/>
                        </a:rPr>
                        <a:t>Coordenadora</a:t>
                      </a:r>
                      <a:r>
                        <a:rPr lang="pt-BR" sz="1100" baseline="0" dirty="0" smtClean="0">
                          <a:effectLst/>
                        </a:rPr>
                        <a:t> da </a:t>
                      </a:r>
                      <a:r>
                        <a:rPr lang="pt-BR" sz="1100" dirty="0" smtClean="0">
                          <a:effectLst/>
                        </a:rPr>
                        <a:t>SEDEC, Consultores</a:t>
                      </a:r>
                      <a:r>
                        <a:rPr lang="pt-BR" sz="1100" baseline="0" dirty="0" smtClean="0">
                          <a:effectLst/>
                        </a:rPr>
                        <a:t> da Contratada e Coordenadoria Estadual de Proteção e Defesa Civil.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</a:tr>
              <a:tr h="780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Nordeste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Recife/PE (</a:t>
                      </a:r>
                      <a:r>
                        <a:rPr lang="pt-BR" sz="1100" dirty="0" smtClean="0">
                          <a:effectLst/>
                        </a:rPr>
                        <a:t>capital </a:t>
                      </a:r>
                      <a:r>
                        <a:rPr lang="pt-BR" sz="1100" dirty="0">
                          <a:effectLst/>
                        </a:rPr>
                        <a:t>e regiões metropolitana)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Equipe Coordenadora</a:t>
                      </a:r>
                      <a:r>
                        <a:rPr lang="pt-BR" sz="1100" baseline="0" dirty="0" smtClean="0">
                          <a:effectLst/>
                        </a:rPr>
                        <a:t> da </a:t>
                      </a:r>
                      <a:r>
                        <a:rPr lang="pt-BR" sz="1100" dirty="0" smtClean="0">
                          <a:effectLst/>
                        </a:rPr>
                        <a:t>SEDEC, Consultores</a:t>
                      </a:r>
                      <a:r>
                        <a:rPr lang="pt-BR" sz="1100" baseline="0" dirty="0" smtClean="0">
                          <a:effectLst/>
                        </a:rPr>
                        <a:t> da Contratada e Coordenadoria Estadual de Proteção e Defesa Civil.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</a:tr>
              <a:tr h="390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Norte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Belém/PA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Equipe Coordenadora</a:t>
                      </a:r>
                      <a:r>
                        <a:rPr lang="pt-BR" sz="1100" baseline="0" dirty="0" smtClean="0">
                          <a:effectLst/>
                        </a:rPr>
                        <a:t> da </a:t>
                      </a:r>
                      <a:r>
                        <a:rPr lang="pt-BR" sz="1100" dirty="0" smtClean="0">
                          <a:effectLst/>
                        </a:rPr>
                        <a:t>SEDEC, Consultores</a:t>
                      </a:r>
                      <a:r>
                        <a:rPr lang="pt-BR" sz="1100" baseline="0" dirty="0" smtClean="0">
                          <a:effectLst/>
                        </a:rPr>
                        <a:t> da Contratada e Coordenadoria Estadual de Proteção e Defesa Civil.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</a:tr>
              <a:tr h="390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Sudeste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Juiz de Fora/MG e Campinas/SP 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Equipe Coordenadora</a:t>
                      </a:r>
                      <a:r>
                        <a:rPr lang="pt-BR" sz="1100" baseline="0" dirty="0" smtClean="0">
                          <a:effectLst/>
                        </a:rPr>
                        <a:t> da </a:t>
                      </a:r>
                      <a:r>
                        <a:rPr lang="pt-BR" sz="1100" dirty="0" smtClean="0">
                          <a:effectLst/>
                        </a:rPr>
                        <a:t>SEDEC, Consultores</a:t>
                      </a:r>
                      <a:r>
                        <a:rPr lang="pt-BR" sz="1100" baseline="0" dirty="0" smtClean="0">
                          <a:effectLst/>
                        </a:rPr>
                        <a:t> da Contratada e Coordenadoria Estadual de Proteção e Defesa Civil.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</a:tr>
              <a:tr h="780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Sul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Porto Alegre/RS</a:t>
                      </a:r>
                      <a:r>
                        <a:rPr lang="pt-BR" sz="1100" baseline="0" dirty="0" smtClean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e </a:t>
                      </a:r>
                      <a:r>
                        <a:rPr lang="pt-BR" sz="1100" dirty="0">
                          <a:effectLst/>
                        </a:rPr>
                        <a:t>Curitiba/PR (</a:t>
                      </a:r>
                      <a:r>
                        <a:rPr lang="pt-BR" sz="1100" dirty="0" smtClean="0">
                          <a:effectLst/>
                        </a:rPr>
                        <a:t>capitais e regiões metropolitanas)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Equipe Coordenadora</a:t>
                      </a:r>
                      <a:r>
                        <a:rPr lang="pt-BR" sz="1100" baseline="0" dirty="0" smtClean="0">
                          <a:effectLst/>
                        </a:rPr>
                        <a:t> da </a:t>
                      </a:r>
                      <a:r>
                        <a:rPr lang="pt-BR" sz="1100" dirty="0" smtClean="0">
                          <a:effectLst/>
                        </a:rPr>
                        <a:t>SEDEC, Consultores</a:t>
                      </a:r>
                      <a:r>
                        <a:rPr lang="pt-BR" sz="1100" baseline="0" dirty="0" smtClean="0">
                          <a:effectLst/>
                        </a:rPr>
                        <a:t> da Contratada e Coordenadoria Estadual de Proteção e Defesa Civil.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404665"/>
            <a:ext cx="82332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VISITAS TÉCNICAS</a:t>
            </a:r>
          </a:p>
          <a:p>
            <a:pPr algn="ctr"/>
            <a:endParaRPr lang="pt-BR" b="1" dirty="0" smtClean="0"/>
          </a:p>
          <a:p>
            <a:pPr algn="just"/>
            <a:r>
              <a:rPr lang="pt-BR" dirty="0" smtClean="0"/>
              <a:t>O contrato prevê-se </a:t>
            </a:r>
            <a:r>
              <a:rPr lang="pt-BR" dirty="0"/>
              <a:t>a realização de viagens para 7 cidades, em 5 diferentes regiões brasileiras, conforme listado abaixo</a:t>
            </a:r>
            <a:r>
              <a:rPr lang="pt-BR" dirty="0" smtClean="0"/>
              <a:t>, com </a:t>
            </a:r>
            <a:r>
              <a:rPr lang="pt-BR" dirty="0"/>
              <a:t>vistas a caracterizar as experiências locais e estaduais de defesa civil, relacionadas a estruturação e funcionamento de defesas </a:t>
            </a:r>
            <a:r>
              <a:rPr lang="pt-BR" dirty="0" smtClean="0"/>
              <a:t>civis, bem </a:t>
            </a:r>
            <a:r>
              <a:rPr lang="pt-BR" dirty="0"/>
              <a:t>como aos desastres naturais e tecnológicos </a:t>
            </a:r>
            <a:r>
              <a:rPr lang="pt-BR" dirty="0" smtClean="0"/>
              <a:t>e outros pontos relacionados com os produtos.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6156012"/>
            <a:ext cx="823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400" dirty="0" smtClean="0"/>
              <a:t>Além das visitas técnicas serão realizadas entrevistas e outros métodos de pesquisas com o propósito de contar com a participação de todos os Estados Brasileiros.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29275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4966388"/>
              </p:ext>
            </p:extLst>
          </p:nvPr>
        </p:nvGraphicFramePr>
        <p:xfrm>
          <a:off x="1187624" y="862150"/>
          <a:ext cx="6624736" cy="3982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0460"/>
                <a:gridCol w="3354276"/>
              </a:tblGrid>
              <a:tr h="269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PUBLICAÇÃO ATUAL 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PUBLICAÇÃO PROPOSTA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Conferência Geral sobre Desastres.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Guia de Orientação de Proteção e Defesa Civil para Gestores</a:t>
                      </a:r>
                      <a:r>
                        <a:rPr lang="pt-BR" sz="1100" dirty="0" smtClean="0">
                          <a:effectLst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 enfoque desse Manual foi revisto durante as reuniões de negociação.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Apostila sobre Implantação e Operacionalização de COMDEC.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Órgão Municipal de Proteção e Defesa Civil – da criação a operacionalização.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 enfoque desse Manual foi revisto durante as reuniões de negociação.</a:t>
                      </a:r>
                      <a:endParaRPr lang="pt-B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Manual de Desastres Naturais, Manual de Desastres Humanos de Natureza Tecnológica, de Natureza Social e de Natureza Biológica e Manual de Desastres Mistos.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Manual de Risco de Desastre. 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Manuais de Planejamento volumes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</a:rPr>
                        <a:t>I, II, III e IV.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Manual de Planejamento em Proteção e Defesa Civil.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Glossário de Defesa Civil.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Glossário de Proteção e Defesa Civil.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62138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5085184"/>
            <a:ext cx="74168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*Ficou </a:t>
            </a:r>
            <a:r>
              <a:rPr lang="pt-BR" sz="1400" dirty="0"/>
              <a:t>definido na Reunião de Negociação (GITEC/IICA/SEDEC/UGP-MI) e na Reunião SEDEC/IICA que os </a:t>
            </a:r>
            <a:r>
              <a:rPr lang="pt-BR" sz="1400" dirty="0" smtClean="0"/>
              <a:t>enfoques dos manuais serão reavaliados </a:t>
            </a:r>
            <a:r>
              <a:rPr lang="pt-BR" sz="1400" dirty="0"/>
              <a:t>e </a:t>
            </a:r>
            <a:r>
              <a:rPr lang="pt-BR" sz="1400" dirty="0" smtClean="0"/>
              <a:t>definidos durante a elaboração do </a:t>
            </a:r>
            <a:r>
              <a:rPr lang="pt-BR" sz="1400" dirty="0"/>
              <a:t>PRODUTO </a:t>
            </a:r>
            <a:r>
              <a:rPr lang="pt-BR" sz="1400" dirty="0" smtClean="0"/>
              <a:t>1.</a:t>
            </a:r>
          </a:p>
          <a:p>
            <a:endParaRPr lang="pt-BR" sz="1400" dirty="0" smtClean="0"/>
          </a:p>
          <a:p>
            <a:r>
              <a:rPr lang="pt-BR" sz="1400" dirty="0" smtClean="0"/>
              <a:t>*Haverá um Workshop em Brasília com os principais atores do SINPDEC para debate sobre os produtos.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177506" y="33265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MANUAIS</a:t>
            </a: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3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660" y="836712"/>
            <a:ext cx="885698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a typeface="Times New Roman"/>
                <a:cs typeface="Times New Roman"/>
              </a:rPr>
              <a:t>Órgão Municipal de Proteção e Defesa Civil – da criação a </a:t>
            </a:r>
            <a:r>
              <a:rPr lang="pt-BR" b="1" dirty="0" smtClean="0">
                <a:ea typeface="Times New Roman"/>
                <a:cs typeface="Times New Roman"/>
              </a:rPr>
              <a:t>operacionalização</a:t>
            </a:r>
            <a:r>
              <a:rPr lang="pt-BR" b="1" dirty="0" smtClean="0"/>
              <a:t>: </a:t>
            </a:r>
            <a:r>
              <a:rPr lang="pt-BR" dirty="0">
                <a:solidFill>
                  <a:srgbClr val="0070C0"/>
                </a:solidFill>
              </a:rPr>
              <a:t>orientações, estratégias e diretrizes para a formalização e funcionamento do órgão municipal de proteção e defesa </a:t>
            </a:r>
            <a:r>
              <a:rPr lang="pt-BR" dirty="0" smtClean="0">
                <a:solidFill>
                  <a:srgbClr val="0070C0"/>
                </a:solidFill>
              </a:rPr>
              <a:t>civil.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Manual de Planejamento em Proteção e Defesa Civil: </a:t>
            </a:r>
            <a:r>
              <a:rPr lang="pt-BR" dirty="0" smtClean="0">
                <a:solidFill>
                  <a:srgbClr val="0070C0"/>
                </a:solidFill>
              </a:rPr>
              <a:t>orientações para elaborar Plano </a:t>
            </a:r>
            <a:r>
              <a:rPr lang="pt-BR" dirty="0">
                <a:solidFill>
                  <a:srgbClr val="0070C0"/>
                </a:solidFill>
              </a:rPr>
              <a:t>de Redução de </a:t>
            </a:r>
            <a:r>
              <a:rPr lang="pt-BR" dirty="0" smtClean="0">
                <a:solidFill>
                  <a:srgbClr val="0070C0"/>
                </a:solidFill>
              </a:rPr>
              <a:t>Risco de Desastre, Plano de Contingência e </a:t>
            </a:r>
            <a:r>
              <a:rPr lang="pt-BR" dirty="0">
                <a:solidFill>
                  <a:srgbClr val="0070C0"/>
                </a:solidFill>
              </a:rPr>
              <a:t>Plano Anual das Ações de Proteção e Defesa </a:t>
            </a:r>
            <a:r>
              <a:rPr lang="pt-BR" dirty="0" smtClean="0">
                <a:solidFill>
                  <a:srgbClr val="0070C0"/>
                </a:solidFill>
              </a:rPr>
              <a:t>Civil e </a:t>
            </a:r>
            <a:r>
              <a:rPr lang="pt-BR" dirty="0">
                <a:solidFill>
                  <a:srgbClr val="0070C0"/>
                </a:solidFill>
              </a:rPr>
              <a:t>diretrizes para a </a:t>
            </a:r>
            <a:r>
              <a:rPr lang="pt-BR" dirty="0" smtClean="0">
                <a:solidFill>
                  <a:srgbClr val="0070C0"/>
                </a:solidFill>
              </a:rPr>
              <a:t>operacionalização das ações de proteção e defesa civil.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dirty="0">
              <a:solidFill>
                <a:srgbClr val="0070C0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Manual de Risco de Desastre: </a:t>
            </a:r>
            <a:r>
              <a:rPr lang="pt-BR" dirty="0" smtClean="0">
                <a:solidFill>
                  <a:srgbClr val="0070C0"/>
                </a:solidFill>
              </a:rPr>
              <a:t>orientações que auxiliem no diagnóstico do risco e nas ações de proteção e defesa civil. 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Guia </a:t>
            </a:r>
            <a:r>
              <a:rPr lang="pt-BR" b="1" dirty="0"/>
              <a:t>de Orientação de Proteção e Defesa Civil para </a:t>
            </a:r>
            <a:r>
              <a:rPr lang="pt-BR" b="1" dirty="0" smtClean="0"/>
              <a:t>Gestores: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70C0"/>
                </a:solidFill>
              </a:rPr>
              <a:t>Cartilha contendo orientações aos gestores municipais sobre a necessidade de criação e manutenção dos órgãos de proteção e defesa civil.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b="1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Glossário de Proteção e Defesa Civil: </a:t>
            </a:r>
            <a:r>
              <a:rPr lang="pt-BR" dirty="0" smtClean="0">
                <a:solidFill>
                  <a:srgbClr val="0070C0"/>
                </a:solidFill>
              </a:rPr>
              <a:t>termos técnicos utilizados na área de proteção e defesa civil.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2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0126544"/>
              </p:ext>
            </p:extLst>
          </p:nvPr>
        </p:nvGraphicFramePr>
        <p:xfrm>
          <a:off x="467544" y="548680"/>
          <a:ext cx="8229602" cy="5506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977"/>
                <a:gridCol w="176113"/>
                <a:gridCol w="299557"/>
                <a:gridCol w="602407"/>
                <a:gridCol w="602407"/>
                <a:gridCol w="600761"/>
                <a:gridCol w="602407"/>
                <a:gridCol w="602407"/>
                <a:gridCol w="602407"/>
                <a:gridCol w="602407"/>
                <a:gridCol w="602407"/>
                <a:gridCol w="602407"/>
                <a:gridCol w="299557"/>
                <a:gridCol w="301203"/>
                <a:gridCol w="297912"/>
                <a:gridCol w="296266"/>
              </a:tblGrid>
              <a:tr h="1022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PRODUTO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01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02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03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04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05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06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07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08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09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Mês 10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Mês 11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Mês 12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 </a:t>
                      </a:r>
                      <a:r>
                        <a:rPr lang="pt-BR" sz="1100" dirty="0" smtClean="0">
                          <a:effectLst/>
                        </a:rPr>
                        <a:t>1 – Plano de Trabalho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 </a:t>
                      </a:r>
                      <a:r>
                        <a:rPr lang="pt-BR" sz="1100" dirty="0" smtClean="0">
                          <a:effectLst/>
                        </a:rPr>
                        <a:t>2.1 -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Relatório Intermediário e Glossário Preliminar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 </a:t>
                      </a:r>
                      <a:r>
                        <a:rPr lang="pt-BR" sz="1100" dirty="0" smtClean="0">
                          <a:effectLst/>
                        </a:rPr>
                        <a:t>2.2 -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Relatório Final (incluindo as viagens)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 </a:t>
                      </a:r>
                      <a:r>
                        <a:rPr lang="pt-BR" sz="1100" dirty="0" smtClean="0">
                          <a:effectLst/>
                        </a:rPr>
                        <a:t>3 –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Órgão de Proteção e Defesa Civil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 </a:t>
                      </a:r>
                      <a:r>
                        <a:rPr lang="pt-BR" sz="1100" dirty="0" smtClean="0">
                          <a:effectLst/>
                        </a:rPr>
                        <a:t>4 -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de Risco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 </a:t>
                      </a:r>
                      <a:r>
                        <a:rPr lang="pt-BR" sz="1100" dirty="0" smtClean="0">
                          <a:effectLst/>
                        </a:rPr>
                        <a:t>5</a:t>
                      </a:r>
                      <a:r>
                        <a:rPr lang="pt-BR" sz="1100" baseline="0" dirty="0" smtClean="0">
                          <a:effectLst/>
                        </a:rPr>
                        <a:t> -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Planejamento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</a:tr>
              <a:tr h="51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 </a:t>
                      </a:r>
                      <a:r>
                        <a:rPr lang="pt-BR" sz="1100" dirty="0" smtClean="0">
                          <a:effectLst/>
                        </a:rPr>
                        <a:t>6 -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Guia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P </a:t>
                      </a:r>
                      <a:r>
                        <a:rPr lang="pt-BR" sz="1100" dirty="0" smtClean="0">
                          <a:effectLst/>
                        </a:rPr>
                        <a:t>7 -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Glossário definitivo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Bookman Old Style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3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1772816"/>
            <a:ext cx="630562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OBRIGADA!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Secretaria </a:t>
            </a:r>
            <a:r>
              <a:rPr lang="pt-BR" dirty="0"/>
              <a:t>Nacional de Proteção e Defesa Civil </a:t>
            </a:r>
            <a:br>
              <a:rPr lang="pt-BR" dirty="0"/>
            </a:br>
            <a:r>
              <a:rPr lang="pt-BR" dirty="0"/>
              <a:t>Departamento de Minimização de </a:t>
            </a:r>
            <a:r>
              <a:rPr lang="pt-BR" dirty="0" smtClean="0"/>
              <a:t>Desastres - DMD</a:t>
            </a:r>
            <a:endParaRPr lang="pt-BR" dirty="0"/>
          </a:p>
          <a:p>
            <a:pPr algn="ctr"/>
            <a:r>
              <a:rPr lang="pt-BR" dirty="0"/>
              <a:t>Esplanada dos Ministérios - Bloco “E”, 7­º andar - Sala 723</a:t>
            </a:r>
          </a:p>
          <a:p>
            <a:pPr algn="ctr"/>
            <a:r>
              <a:rPr lang="pt-BR" dirty="0"/>
              <a:t>Brasília/DF - CEP: 70.067-901                </a:t>
            </a:r>
          </a:p>
          <a:p>
            <a:pPr algn="ctr"/>
            <a:r>
              <a:rPr lang="pt-BR" dirty="0"/>
              <a:t>Telefone: (61) 2034-5538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15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752</Words>
  <Application>Microsoft Office PowerPoint</Application>
  <PresentationFormat>Apresentação na tela (4:3)</PresentationFormat>
  <Paragraphs>223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Ministerio da Integracao Nacional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Erdmann da Silva F. Ritter</dc:creator>
  <cp:lastModifiedBy>CM</cp:lastModifiedBy>
  <cp:revision>85</cp:revision>
  <dcterms:created xsi:type="dcterms:W3CDTF">2015-01-21T20:27:26Z</dcterms:created>
  <dcterms:modified xsi:type="dcterms:W3CDTF">2015-11-24T18:11:08Z</dcterms:modified>
</cp:coreProperties>
</file>