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7" r:id="rId2"/>
    <p:sldId id="258" r:id="rId3"/>
    <p:sldId id="300" r:id="rId4"/>
    <p:sldId id="301" r:id="rId5"/>
    <p:sldId id="299" r:id="rId6"/>
    <p:sldId id="294" r:id="rId7"/>
    <p:sldId id="302" r:id="rId8"/>
    <p:sldId id="303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9900"/>
    <a:srgbClr val="FFCC99"/>
    <a:srgbClr val="FF99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BA81-C055-4DC8-85AE-45A9F70FDA90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C283A-A435-4317-AA5D-B25B7C66FAF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02366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BA81-C055-4DC8-85AE-45A9F70FDA90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C283A-A435-4317-AA5D-B25B7C66FAF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91438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BA81-C055-4DC8-85AE-45A9F70FDA90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C283A-A435-4317-AA5D-B25B7C66FAF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03063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BA81-C055-4DC8-85AE-45A9F70FDA90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C283A-A435-4317-AA5D-B25B7C66FAF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7086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BA81-C055-4DC8-85AE-45A9F70FDA90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C283A-A435-4317-AA5D-B25B7C66FAF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26944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BA81-C055-4DC8-85AE-45A9F70FDA90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C283A-A435-4317-AA5D-B25B7C66FAF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586891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BA81-C055-4DC8-85AE-45A9F70FDA90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C283A-A435-4317-AA5D-B25B7C66FAF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91992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BA81-C055-4DC8-85AE-45A9F70FDA90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C283A-A435-4317-AA5D-B25B7C66FAF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28150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BA81-C055-4DC8-85AE-45A9F70FDA90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C283A-A435-4317-AA5D-B25B7C66FAF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165925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BA81-C055-4DC8-85AE-45A9F70FDA90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C283A-A435-4317-AA5D-B25B7C66FAF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486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BA81-C055-4DC8-85AE-45A9F70FDA90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C283A-A435-4317-AA5D-B25B7C66FAF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54476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2BA81-C055-4DC8-85AE-45A9F70FDA90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C283A-A435-4317-AA5D-B25B7C66FAF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446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Mapa Brasi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20688"/>
            <a:ext cx="5724525" cy="587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4076903" y="764704"/>
            <a:ext cx="4752975" cy="2256584"/>
          </a:xfrm>
          <a:prstGeom prst="rect">
            <a:avLst/>
          </a:prstGeom>
          <a:solidFill>
            <a:srgbClr val="FF9900"/>
          </a:solidFill>
          <a:ln w="9525">
            <a:miter lim="800000"/>
            <a:headEnd/>
            <a:tailEnd/>
          </a:ln>
          <a:effectLst/>
          <a:scene3d>
            <a:camera prst="legacyPerspectiveBottomLeft"/>
            <a:lightRig rig="legacyFlat3" dir="t"/>
          </a:scene3d>
          <a:sp3d extrusionH="121893000" prstMaterial="legacyMatte">
            <a:bevelT w="13500" h="13500" prst="angle"/>
            <a:bevelB w="13500" h="13500" prst="angle"/>
            <a:extrusionClr>
              <a:srgbClr val="FF9900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endParaRPr lang="pt-BR" altLang="pt-BR" dirty="0" smtClean="0">
              <a:solidFill>
                <a:srgbClr val="FFFF00"/>
              </a:solidFill>
            </a:endParaRPr>
          </a:p>
          <a:p>
            <a:pPr algn="ctr"/>
            <a:endParaRPr lang="pt-BR" altLang="pt-BR" dirty="0">
              <a:solidFill>
                <a:srgbClr val="FFFF00"/>
              </a:solidFill>
            </a:endParaRPr>
          </a:p>
          <a:p>
            <a:pPr algn="ctr"/>
            <a:endParaRPr lang="pt-BR" altLang="pt-BR" dirty="0" smtClean="0">
              <a:solidFill>
                <a:srgbClr val="FFFF00"/>
              </a:solidFill>
            </a:endParaRPr>
          </a:p>
          <a:p>
            <a:pPr algn="ctr"/>
            <a:endParaRPr lang="pt-BR" altLang="pt-BR" dirty="0">
              <a:solidFill>
                <a:srgbClr val="FFFF00"/>
              </a:solidFill>
            </a:endParaRPr>
          </a:p>
          <a:p>
            <a:pPr algn="ctr"/>
            <a:endParaRPr lang="pt-BR" altLang="pt-BR" dirty="0" smtClean="0">
              <a:solidFill>
                <a:srgbClr val="FFFF00"/>
              </a:solidFill>
            </a:endParaRPr>
          </a:p>
          <a:p>
            <a:pPr algn="ctr"/>
            <a:endParaRPr lang="pt-BR" altLang="pt-BR" dirty="0">
              <a:solidFill>
                <a:srgbClr val="FFFF00"/>
              </a:solidFill>
            </a:endParaRPr>
          </a:p>
          <a:p>
            <a:pPr algn="ctr"/>
            <a:endParaRPr lang="pt-BR" altLang="pt-BR" dirty="0" smtClean="0">
              <a:solidFill>
                <a:srgbClr val="FFFF00"/>
              </a:solidFill>
            </a:endParaRPr>
          </a:p>
          <a:p>
            <a:pPr algn="ctr"/>
            <a:endParaRPr lang="pt-BR" altLang="pt-BR" dirty="0">
              <a:solidFill>
                <a:srgbClr val="FFFF00"/>
              </a:solidFill>
            </a:endParaRPr>
          </a:p>
          <a:p>
            <a:pPr algn="ctr"/>
            <a:endParaRPr lang="pt-BR" altLang="pt-BR" dirty="0" smtClean="0">
              <a:solidFill>
                <a:srgbClr val="FFFF00"/>
              </a:solidFill>
            </a:endParaRPr>
          </a:p>
          <a:p>
            <a:pPr algn="ctr"/>
            <a:endParaRPr lang="pt-BR" altLang="pt-BR" dirty="0">
              <a:solidFill>
                <a:srgbClr val="FFFF00"/>
              </a:solidFill>
            </a:endParaRPr>
          </a:p>
          <a:p>
            <a:pPr algn="ctr"/>
            <a:endParaRPr lang="pt-BR" altLang="pt-BR" dirty="0" smtClean="0">
              <a:solidFill>
                <a:srgbClr val="FFFF00"/>
              </a:solidFill>
            </a:endParaRPr>
          </a:p>
          <a:p>
            <a:pPr algn="ctr"/>
            <a:endParaRPr lang="pt-BR" altLang="pt-BR" dirty="0">
              <a:solidFill>
                <a:srgbClr val="FFFF00"/>
              </a:solidFill>
            </a:endParaRPr>
          </a:p>
          <a:p>
            <a:pPr algn="ctr"/>
            <a:endParaRPr lang="pt-BR" altLang="pt-BR" dirty="0" smtClean="0">
              <a:solidFill>
                <a:srgbClr val="FFFF00"/>
              </a:solidFill>
            </a:endParaRPr>
          </a:p>
          <a:p>
            <a:pPr algn="ctr"/>
            <a:endParaRPr lang="pt-BR" altLang="pt-BR" dirty="0">
              <a:solidFill>
                <a:srgbClr val="FFFF00"/>
              </a:solidFill>
            </a:endParaRPr>
          </a:p>
          <a:p>
            <a:pPr algn="ctr"/>
            <a:endParaRPr lang="pt-BR" altLang="pt-BR" dirty="0" smtClean="0">
              <a:solidFill>
                <a:srgbClr val="FFFF00"/>
              </a:solidFill>
            </a:endParaRPr>
          </a:p>
          <a:p>
            <a:pPr algn="ctr"/>
            <a:endParaRPr lang="pt-BR" altLang="pt-BR" dirty="0">
              <a:solidFill>
                <a:srgbClr val="FFFF00"/>
              </a:solidFill>
            </a:endParaRPr>
          </a:p>
          <a:p>
            <a:pPr algn="ctr"/>
            <a:endParaRPr lang="pt-BR" altLang="pt-BR" dirty="0" smtClean="0">
              <a:solidFill>
                <a:srgbClr val="FFFF00"/>
              </a:solidFill>
            </a:endParaRPr>
          </a:p>
          <a:p>
            <a:pPr algn="ctr"/>
            <a:endParaRPr lang="pt-BR" altLang="pt-BR" dirty="0">
              <a:solidFill>
                <a:srgbClr val="FFFF00"/>
              </a:solidFill>
            </a:endParaRPr>
          </a:p>
          <a:p>
            <a:pPr algn="ctr"/>
            <a:endParaRPr lang="pt-BR" altLang="pt-BR" dirty="0" smtClean="0">
              <a:solidFill>
                <a:srgbClr val="FFFF00"/>
              </a:solidFill>
            </a:endParaRPr>
          </a:p>
          <a:p>
            <a:pPr algn="ctr"/>
            <a:endParaRPr lang="pt-BR" altLang="pt-BR" dirty="0">
              <a:solidFill>
                <a:srgbClr val="FFFF00"/>
              </a:solidFill>
            </a:endParaRPr>
          </a:p>
          <a:p>
            <a:pPr algn="ctr"/>
            <a:endParaRPr lang="pt-BR" altLang="pt-BR" dirty="0" smtClean="0">
              <a:solidFill>
                <a:srgbClr val="FFFF00"/>
              </a:solidFill>
            </a:endParaRPr>
          </a:p>
          <a:p>
            <a:pPr algn="ctr"/>
            <a:endParaRPr lang="pt-BR" altLang="pt-BR" dirty="0">
              <a:solidFill>
                <a:srgbClr val="FFFF00"/>
              </a:solidFill>
            </a:endParaRPr>
          </a:p>
          <a:p>
            <a:pPr algn="ctr"/>
            <a:endParaRPr lang="pt-BR" altLang="pt-BR" dirty="0" smtClean="0">
              <a:solidFill>
                <a:srgbClr val="FFFF00"/>
              </a:solidFill>
            </a:endParaRPr>
          </a:p>
          <a:p>
            <a:pPr algn="ctr"/>
            <a:endParaRPr lang="pt-BR" altLang="pt-BR" dirty="0">
              <a:solidFill>
                <a:srgbClr val="FFFF00"/>
              </a:solidFill>
            </a:endParaRPr>
          </a:p>
          <a:p>
            <a:pPr algn="ctr"/>
            <a:endParaRPr lang="pt-BR" altLang="pt-BR" dirty="0" smtClean="0">
              <a:solidFill>
                <a:srgbClr val="FFFF00"/>
              </a:solidFill>
            </a:endParaRPr>
          </a:p>
          <a:p>
            <a:pPr algn="ctr"/>
            <a:endParaRPr lang="pt-BR" altLang="pt-BR" dirty="0">
              <a:solidFill>
                <a:srgbClr val="FFFF00"/>
              </a:solidFill>
            </a:endParaRPr>
          </a:p>
          <a:p>
            <a:pPr algn="ctr"/>
            <a:endParaRPr lang="pt-BR" altLang="pt-BR" dirty="0">
              <a:solidFill>
                <a:srgbClr val="FFFF00"/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932762" y="923500"/>
            <a:ext cx="5041255" cy="1938992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Projeto PCT BRA/IICA</a:t>
            </a:r>
          </a:p>
          <a:p>
            <a:pPr algn="ctr"/>
            <a:r>
              <a:rPr lang="pt-BR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Manuais Técnicos</a:t>
            </a:r>
          </a:p>
          <a:p>
            <a:pPr algn="ctr"/>
            <a:r>
              <a:rPr lang="pt-BR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do SINPDEC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7307137" y="6499225"/>
            <a:ext cx="13693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dirty="0" smtClean="0"/>
              <a:t>Brasília/DF - 2015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xmlns="" val="278838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-16428" y="332656"/>
            <a:ext cx="9144000" cy="830997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smtClean="0">
                <a:ln>
                  <a:solidFill>
                    <a:schemeClr val="bg1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Projeto PCT BRA/IICA</a:t>
            </a:r>
            <a:endParaRPr lang="pt-BR" sz="4800" b="1" dirty="0">
              <a:ln>
                <a:solidFill>
                  <a:schemeClr val="bg1"/>
                </a:solidFill>
              </a:ln>
              <a:solidFill>
                <a:schemeClr val="tx2">
                  <a:lumMod val="50000"/>
                </a:schemeClr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99088" y="1484784"/>
            <a:ext cx="894491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</a:rPr>
              <a:t>Objetivo: </a:t>
            </a:r>
            <a:r>
              <a:rPr lang="pt-BR" sz="2000" dirty="0"/>
              <a:t>Contratação de </a:t>
            </a:r>
            <a:r>
              <a:rPr lang="pt-BR" sz="2000" dirty="0" smtClean="0"/>
              <a:t>6 </a:t>
            </a:r>
            <a:r>
              <a:rPr lang="pt-BR" sz="2000" dirty="0"/>
              <a:t>consultores </a:t>
            </a:r>
            <a:r>
              <a:rPr lang="pt-BR" sz="2000" dirty="0" smtClean="0"/>
              <a:t>com a finalidade de atualizar o conteúdo dos manuais técnicos da SEDEC.</a:t>
            </a:r>
          </a:p>
          <a:p>
            <a:endParaRPr lang="pt-BR" sz="2000" b="1" dirty="0" smtClean="0"/>
          </a:p>
          <a:p>
            <a:r>
              <a:rPr lang="pt-BR" sz="2400" b="1" dirty="0" smtClean="0">
                <a:solidFill>
                  <a:srgbClr val="002060"/>
                </a:solidFill>
              </a:rPr>
              <a:t>Custo: </a:t>
            </a:r>
            <a:r>
              <a:rPr lang="pt-BR" sz="2000" dirty="0" smtClean="0"/>
              <a:t>US$ 743.237,23 = R</a:t>
            </a:r>
            <a:r>
              <a:rPr lang="pt-BR" sz="2000" dirty="0"/>
              <a:t>$ 1.486.474,45 (US$ 2,00) </a:t>
            </a:r>
            <a:r>
              <a:rPr lang="pt-BR" sz="2000" dirty="0" smtClean="0"/>
              <a:t>=  R$ 2.345.523,00 (US$ 3,16).</a:t>
            </a:r>
          </a:p>
          <a:p>
            <a:endParaRPr lang="pt-BR" sz="2000" b="1" dirty="0" smtClean="0"/>
          </a:p>
          <a:p>
            <a:r>
              <a:rPr lang="pt-BR" sz="2400" b="1" dirty="0" smtClean="0">
                <a:solidFill>
                  <a:srgbClr val="002060"/>
                </a:solidFill>
              </a:rPr>
              <a:t>Produto: </a:t>
            </a:r>
            <a:r>
              <a:rPr lang="pt-BR" sz="2000" dirty="0" smtClean="0"/>
              <a:t>5 manuais contendo orientações essenciais </a:t>
            </a:r>
            <a:r>
              <a:rPr lang="pt-BR" sz="2000" dirty="0"/>
              <a:t>para fortalecimento do SINPDEC</a:t>
            </a:r>
            <a:r>
              <a:rPr lang="pt-BR" sz="2000" dirty="0" smtClean="0"/>
              <a:t> nos idiomas português, inglês e espanhol e projeto gráfico.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400" b="1" dirty="0" smtClean="0">
                <a:solidFill>
                  <a:srgbClr val="002060"/>
                </a:solidFill>
              </a:rPr>
              <a:t>Fases:  </a:t>
            </a:r>
            <a:r>
              <a:rPr lang="pt-BR" sz="2000" dirty="0" smtClean="0"/>
              <a:t>1ª: avaliação técnica das propostas.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000" dirty="0" smtClean="0"/>
              <a:t>                2ª: avaliação das propostas financeiras.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000" dirty="0" smtClean="0"/>
              <a:t>                3ª: classificação das empresas.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pt-BR" sz="2000" dirty="0" smtClean="0"/>
              <a:t>                4ª: negociação com a empresa vencedora e apresentação da                     disponibilidade dos consultores para o projeto.</a:t>
            </a:r>
          </a:p>
          <a:p>
            <a:r>
              <a:rPr lang="pt-BR" sz="2000" dirty="0" smtClean="0"/>
              <a:t>                5ª: contratação e início dos trabalhos. </a:t>
            </a:r>
            <a:endParaRPr lang="pt-BR" sz="2000" dirty="0"/>
          </a:p>
        </p:txBody>
      </p:sp>
      <p:sp>
        <p:nvSpPr>
          <p:cNvPr id="4" name="Estrela de 5 pontas 3"/>
          <p:cNvSpPr/>
          <p:nvPr/>
        </p:nvSpPr>
        <p:spPr>
          <a:xfrm>
            <a:off x="5146218" y="6022944"/>
            <a:ext cx="288032" cy="285551"/>
          </a:xfrm>
          <a:prstGeom prst="star5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695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539552" y="474345"/>
            <a:ext cx="8064896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/>
              <a:t>Para o desenvolvimento desse trabalho a consultoria </a:t>
            </a:r>
            <a:r>
              <a:rPr lang="pt-BR" b="1" dirty="0" smtClean="0"/>
              <a:t>deverá, no mínimo:</a:t>
            </a:r>
            <a:endParaRPr lang="pt-BR" b="1" dirty="0"/>
          </a:p>
          <a:p>
            <a:r>
              <a:rPr lang="pt-BR" dirty="0"/>
              <a:t> </a:t>
            </a:r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/>
              <a:t>Realizar revisão bibliográfica da área de conhecimento Riscos e Desastres;</a:t>
            </a:r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/>
              <a:t>Levantar bibliografia nacional e internacional sobre a atuação das proteções e defesas </a:t>
            </a:r>
            <a:r>
              <a:rPr lang="pt-BR" dirty="0" smtClean="0"/>
              <a:t>civis;</a:t>
            </a:r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 smtClean="0"/>
              <a:t>Identificar </a:t>
            </a:r>
            <a:r>
              <a:rPr lang="pt-BR" dirty="0"/>
              <a:t>e pesquisar as experiências internacionais e brasileiras, locais e estaduais de defesa civil (boas práticas);</a:t>
            </a:r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/>
              <a:t>Levantar a legislação vigente que envolve o tema;</a:t>
            </a:r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/>
              <a:t>Revisar as publicações da SEDEC, com vistas a buscar o alinhamento com as políticas públicas do Ministério de Integração e dos demais órgãos governamentais que compõem o SINPDEC; e</a:t>
            </a:r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/>
              <a:t>Elaborar o conteúdo das publicações de forma atrativa, objetiva, de fácil leitura para o usuário e enriquecido de fotos, mapas, gráficos, tabelas, etc.</a:t>
            </a:r>
          </a:p>
        </p:txBody>
      </p:sp>
    </p:spTree>
    <p:extLst>
      <p:ext uri="{BB962C8B-B14F-4D97-AF65-F5344CB8AC3E}">
        <p14:creationId xmlns:p14="http://schemas.microsoft.com/office/powerpoint/2010/main" xmlns="" val="374651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56316915"/>
              </p:ext>
            </p:extLst>
          </p:nvPr>
        </p:nvGraphicFramePr>
        <p:xfrm>
          <a:off x="899592" y="2564904"/>
          <a:ext cx="7488831" cy="34593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4967"/>
                <a:gridCol w="3331077"/>
                <a:gridCol w="2682787"/>
              </a:tblGrid>
              <a:tr h="3901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Região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Cidade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Participantes (*)</a:t>
                      </a:r>
                      <a:endParaRPr lang="pt-BR" sz="120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68580" marR="68580" marT="0" marB="0"/>
                </a:tc>
              </a:tr>
              <a:tr h="3901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Centro-Oeste</a:t>
                      </a:r>
                      <a:endParaRPr lang="pt-BR" sz="120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Cuiabá/MT</a:t>
                      </a:r>
                      <a:endParaRPr lang="pt-BR" sz="120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Equipe </a:t>
                      </a:r>
                      <a:r>
                        <a:rPr lang="pt-BR" sz="1100" dirty="0" smtClean="0">
                          <a:effectLst/>
                        </a:rPr>
                        <a:t>Coordenadora</a:t>
                      </a:r>
                      <a:r>
                        <a:rPr lang="pt-BR" sz="1100" baseline="0" dirty="0" smtClean="0">
                          <a:effectLst/>
                        </a:rPr>
                        <a:t> da </a:t>
                      </a:r>
                      <a:r>
                        <a:rPr lang="pt-BR" sz="1100" dirty="0" smtClean="0">
                          <a:effectLst/>
                        </a:rPr>
                        <a:t>SEDEC, Consultores</a:t>
                      </a:r>
                      <a:r>
                        <a:rPr lang="pt-BR" sz="1100" baseline="0" dirty="0" smtClean="0">
                          <a:effectLst/>
                        </a:rPr>
                        <a:t> da Contratada e Coordenadoria Estadual de Proteção e Defesa Civil.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68580" marR="68580" marT="0" marB="0"/>
                </a:tc>
              </a:tr>
              <a:tr h="7802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Nordeste</a:t>
                      </a:r>
                      <a:endParaRPr lang="pt-BR" sz="120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Recife/PE (</a:t>
                      </a:r>
                      <a:r>
                        <a:rPr lang="pt-BR" sz="1100" dirty="0" smtClean="0">
                          <a:effectLst/>
                        </a:rPr>
                        <a:t>capital </a:t>
                      </a:r>
                      <a:r>
                        <a:rPr lang="pt-BR" sz="1100" dirty="0">
                          <a:effectLst/>
                        </a:rPr>
                        <a:t>e regiões metropolitana)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Equipe Coordenadora</a:t>
                      </a:r>
                      <a:r>
                        <a:rPr lang="pt-BR" sz="1100" baseline="0" dirty="0" smtClean="0">
                          <a:effectLst/>
                        </a:rPr>
                        <a:t> da </a:t>
                      </a:r>
                      <a:r>
                        <a:rPr lang="pt-BR" sz="1100" dirty="0" smtClean="0">
                          <a:effectLst/>
                        </a:rPr>
                        <a:t>SEDEC, Consultores</a:t>
                      </a:r>
                      <a:r>
                        <a:rPr lang="pt-BR" sz="1100" baseline="0" dirty="0" smtClean="0">
                          <a:effectLst/>
                        </a:rPr>
                        <a:t> da Contratada e Coordenadoria Estadual de Proteção e Defesa Civil.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68580" marR="68580" marT="0" marB="0"/>
                </a:tc>
              </a:tr>
              <a:tr h="3901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Norte</a:t>
                      </a:r>
                      <a:endParaRPr lang="pt-BR" sz="120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Belém/PA</a:t>
                      </a:r>
                      <a:endParaRPr lang="pt-BR" sz="120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Equipe Coordenadora</a:t>
                      </a:r>
                      <a:r>
                        <a:rPr lang="pt-BR" sz="1100" baseline="0" dirty="0" smtClean="0">
                          <a:effectLst/>
                        </a:rPr>
                        <a:t> da </a:t>
                      </a:r>
                      <a:r>
                        <a:rPr lang="pt-BR" sz="1100" dirty="0" smtClean="0">
                          <a:effectLst/>
                        </a:rPr>
                        <a:t>SEDEC, Consultores</a:t>
                      </a:r>
                      <a:r>
                        <a:rPr lang="pt-BR" sz="1100" baseline="0" dirty="0" smtClean="0">
                          <a:effectLst/>
                        </a:rPr>
                        <a:t> da Contratada e Coordenadoria Estadual de Proteção e Defesa Civil.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68580" marR="68580" marT="0" marB="0"/>
                </a:tc>
              </a:tr>
              <a:tr h="3901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Sudeste</a:t>
                      </a:r>
                      <a:endParaRPr lang="pt-BR" sz="120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Juiz de Fora/MG e Campinas/SP </a:t>
                      </a:r>
                      <a:endParaRPr lang="pt-BR" sz="120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Equipe Coordenadora</a:t>
                      </a:r>
                      <a:r>
                        <a:rPr lang="pt-BR" sz="1100" baseline="0" dirty="0" smtClean="0">
                          <a:effectLst/>
                        </a:rPr>
                        <a:t> da </a:t>
                      </a:r>
                      <a:r>
                        <a:rPr lang="pt-BR" sz="1100" dirty="0" smtClean="0">
                          <a:effectLst/>
                        </a:rPr>
                        <a:t>SEDEC, Consultores</a:t>
                      </a:r>
                      <a:r>
                        <a:rPr lang="pt-BR" sz="1100" baseline="0" dirty="0" smtClean="0">
                          <a:effectLst/>
                        </a:rPr>
                        <a:t> da Contratada e Coordenadoria Estadual de Proteção e Defesa Civil.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68580" marR="68580" marT="0" marB="0"/>
                </a:tc>
              </a:tr>
              <a:tr h="7802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Sul</a:t>
                      </a:r>
                      <a:endParaRPr lang="pt-BR" sz="120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Porto Alegre/RS</a:t>
                      </a:r>
                      <a:r>
                        <a:rPr lang="pt-BR" sz="1100" baseline="0" dirty="0" smtClean="0">
                          <a:effectLst/>
                        </a:rPr>
                        <a:t> </a:t>
                      </a:r>
                      <a:r>
                        <a:rPr lang="pt-BR" sz="1100" dirty="0" smtClean="0">
                          <a:effectLst/>
                        </a:rPr>
                        <a:t>e </a:t>
                      </a:r>
                      <a:r>
                        <a:rPr lang="pt-BR" sz="1100" dirty="0">
                          <a:effectLst/>
                        </a:rPr>
                        <a:t>Curitiba/PR (</a:t>
                      </a:r>
                      <a:r>
                        <a:rPr lang="pt-BR" sz="1100" dirty="0" smtClean="0">
                          <a:effectLst/>
                        </a:rPr>
                        <a:t>capitais e regiões metropolitanas)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Equipe Coordenadora</a:t>
                      </a:r>
                      <a:r>
                        <a:rPr lang="pt-BR" sz="1100" baseline="0" dirty="0" smtClean="0">
                          <a:effectLst/>
                        </a:rPr>
                        <a:t> da </a:t>
                      </a:r>
                      <a:r>
                        <a:rPr lang="pt-BR" sz="1100" dirty="0" smtClean="0">
                          <a:effectLst/>
                        </a:rPr>
                        <a:t>SEDEC, Consultores</a:t>
                      </a:r>
                      <a:r>
                        <a:rPr lang="pt-BR" sz="1100" baseline="0" dirty="0" smtClean="0">
                          <a:effectLst/>
                        </a:rPr>
                        <a:t> da Contratada e Coordenadoria Estadual de Proteção e Defesa Civil.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95536" y="404665"/>
            <a:ext cx="823328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VISITAS TÉCNICAS</a:t>
            </a:r>
          </a:p>
          <a:p>
            <a:pPr algn="ctr"/>
            <a:endParaRPr lang="pt-BR" b="1" dirty="0" smtClean="0"/>
          </a:p>
          <a:p>
            <a:pPr algn="just"/>
            <a:r>
              <a:rPr lang="pt-BR" dirty="0" smtClean="0"/>
              <a:t>O contrato prevê-se </a:t>
            </a:r>
            <a:r>
              <a:rPr lang="pt-BR" dirty="0"/>
              <a:t>a realização de viagens para 7 cidades, em 5 diferentes regiões brasileiras, conforme listado abaixo</a:t>
            </a:r>
            <a:r>
              <a:rPr lang="pt-BR" dirty="0" smtClean="0"/>
              <a:t>, com </a:t>
            </a:r>
            <a:r>
              <a:rPr lang="pt-BR" dirty="0"/>
              <a:t>vistas a caracterizar as experiências locais e estaduais de defesa civil, relacionadas a estruturação e funcionamento de defesas </a:t>
            </a:r>
            <a:r>
              <a:rPr lang="pt-BR" dirty="0" smtClean="0"/>
              <a:t>civis, bem </a:t>
            </a:r>
            <a:r>
              <a:rPr lang="pt-BR" dirty="0"/>
              <a:t>como aos desastres naturais e tecnológicos </a:t>
            </a:r>
            <a:r>
              <a:rPr lang="pt-BR" dirty="0" smtClean="0"/>
              <a:t>e outros pontos relacionados com os produtos.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395536" y="6156012"/>
            <a:ext cx="8233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400" dirty="0" smtClean="0"/>
              <a:t>Além das visitas técnicas serão realizadas entrevistas e outros métodos de pesquisas com o propósito de contar com a participação de todos os Estados Brasileiros.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xmlns="" val="292759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34966388"/>
              </p:ext>
            </p:extLst>
          </p:nvPr>
        </p:nvGraphicFramePr>
        <p:xfrm>
          <a:off x="1187624" y="862150"/>
          <a:ext cx="6624736" cy="39827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0460"/>
                <a:gridCol w="3354276"/>
              </a:tblGrid>
              <a:tr h="2696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PUBLICAÇÃO ATUAL 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PUBLICAÇÃO PROPOSTA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246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Conferência Geral sobre Desastres.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Guia de Orientação de Proteção e Defesa Civil para Gestores</a:t>
                      </a:r>
                      <a:r>
                        <a:rPr lang="pt-BR" sz="1100" dirty="0" smtClean="0">
                          <a:effectLst/>
                        </a:rPr>
                        <a:t>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 enfoque desse Manual foi revisto durante as reuniões de negociação.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26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Apostila sobre Implantação e Operacionalização de COMDEC.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Órgão Municipal de Proteção e Defesa Civil – da criação a operacionalização.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 enfoque desse Manual foi revisto durante as reuniões de negociação.</a:t>
                      </a:r>
                      <a:endParaRPr lang="pt-BR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53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Manual de Desastres Naturais, Manual de Desastres Humanos de Natureza Tecnológica, de Natureza Social e de Natureza Biológica e Manual de Desastres Mistos.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Manual de Risco de Desastre. 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61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Manuais de Planejamento volumes</a:t>
                      </a:r>
                      <a:br>
                        <a:rPr lang="pt-BR" sz="1100" dirty="0">
                          <a:effectLst/>
                        </a:rPr>
                      </a:br>
                      <a:r>
                        <a:rPr lang="pt-BR" sz="1100" dirty="0">
                          <a:effectLst/>
                        </a:rPr>
                        <a:t>I, II, III e IV.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Manual de Planejamento em Proteção e Defesa Civil.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96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Glossário de Defesa Civil.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Glossário de Proteção e Defesa Civil.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862138" y="2513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BR" alt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043608" y="5085184"/>
            <a:ext cx="741682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 smtClean="0"/>
              <a:t>*Ficou </a:t>
            </a:r>
            <a:r>
              <a:rPr lang="pt-BR" sz="1400" dirty="0"/>
              <a:t>definido na Reunião de Negociação (GITEC/IICA/SEDEC/UGP-MI) e na Reunião SEDEC/IICA que os </a:t>
            </a:r>
            <a:r>
              <a:rPr lang="pt-BR" sz="1400" dirty="0" smtClean="0"/>
              <a:t>enfoques dos manuais serão reavaliados </a:t>
            </a:r>
            <a:r>
              <a:rPr lang="pt-BR" sz="1400" dirty="0"/>
              <a:t>e </a:t>
            </a:r>
            <a:r>
              <a:rPr lang="pt-BR" sz="1400" dirty="0" smtClean="0"/>
              <a:t>definidos durante a elaboração do </a:t>
            </a:r>
            <a:r>
              <a:rPr lang="pt-BR" sz="1400" dirty="0"/>
              <a:t>PRODUTO </a:t>
            </a:r>
            <a:r>
              <a:rPr lang="pt-BR" sz="1400" dirty="0" smtClean="0"/>
              <a:t>1.</a:t>
            </a:r>
          </a:p>
          <a:p>
            <a:endParaRPr lang="pt-BR" sz="1400" dirty="0" smtClean="0"/>
          </a:p>
          <a:p>
            <a:r>
              <a:rPr lang="pt-BR" sz="1400" dirty="0" smtClean="0"/>
              <a:t>*Haverá um Workshop em Brasília com os principais atores do SINPDEC para debate sobre os produtos.</a:t>
            </a:r>
            <a:endParaRPr lang="pt-BR" sz="14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3177506" y="332656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MANUAIS</a:t>
            </a:r>
            <a:endParaRPr lang="pt-B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738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9660" y="836712"/>
            <a:ext cx="8856984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b="1" dirty="0">
                <a:ea typeface="Times New Roman"/>
                <a:cs typeface="Times New Roman"/>
              </a:rPr>
              <a:t>Órgão Municipal de Proteção e Defesa Civil – da criação a </a:t>
            </a:r>
            <a:r>
              <a:rPr lang="pt-BR" b="1" dirty="0" smtClean="0">
                <a:ea typeface="Times New Roman"/>
                <a:cs typeface="Times New Roman"/>
              </a:rPr>
              <a:t>operacionalização</a:t>
            </a:r>
            <a:r>
              <a:rPr lang="pt-BR" b="1" dirty="0" smtClean="0"/>
              <a:t>: </a:t>
            </a:r>
            <a:r>
              <a:rPr lang="pt-BR" dirty="0">
                <a:solidFill>
                  <a:srgbClr val="0070C0"/>
                </a:solidFill>
              </a:rPr>
              <a:t>orientações, estratégias e diretrizes para a formalização e funcionamento do órgão municipal de proteção e defesa </a:t>
            </a:r>
            <a:r>
              <a:rPr lang="pt-BR" dirty="0" smtClean="0">
                <a:solidFill>
                  <a:srgbClr val="0070C0"/>
                </a:solidFill>
              </a:rPr>
              <a:t>civil.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/>
              <a:t>Manual de Planejamento em Proteção e Defesa Civil: </a:t>
            </a:r>
            <a:r>
              <a:rPr lang="pt-BR" dirty="0" smtClean="0">
                <a:solidFill>
                  <a:srgbClr val="0070C0"/>
                </a:solidFill>
              </a:rPr>
              <a:t>orientações para elaborar Plano </a:t>
            </a:r>
            <a:r>
              <a:rPr lang="pt-BR" dirty="0">
                <a:solidFill>
                  <a:srgbClr val="0070C0"/>
                </a:solidFill>
              </a:rPr>
              <a:t>de Redução de </a:t>
            </a:r>
            <a:r>
              <a:rPr lang="pt-BR" dirty="0" smtClean="0">
                <a:solidFill>
                  <a:srgbClr val="0070C0"/>
                </a:solidFill>
              </a:rPr>
              <a:t>Risco de Desastre, Plano de Contingência e </a:t>
            </a:r>
            <a:r>
              <a:rPr lang="pt-BR" dirty="0">
                <a:solidFill>
                  <a:srgbClr val="0070C0"/>
                </a:solidFill>
              </a:rPr>
              <a:t>Plano Anual das Ações de Proteção e Defesa </a:t>
            </a:r>
            <a:r>
              <a:rPr lang="pt-BR" dirty="0" smtClean="0">
                <a:solidFill>
                  <a:srgbClr val="0070C0"/>
                </a:solidFill>
              </a:rPr>
              <a:t>Civil e </a:t>
            </a:r>
            <a:r>
              <a:rPr lang="pt-BR" dirty="0">
                <a:solidFill>
                  <a:srgbClr val="0070C0"/>
                </a:solidFill>
              </a:rPr>
              <a:t>diretrizes para a </a:t>
            </a:r>
            <a:r>
              <a:rPr lang="pt-BR" dirty="0" smtClean="0">
                <a:solidFill>
                  <a:srgbClr val="0070C0"/>
                </a:solidFill>
              </a:rPr>
              <a:t>operacionalização das ações de proteção e defesa civil.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dirty="0">
              <a:solidFill>
                <a:srgbClr val="0070C0"/>
              </a:solidFill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/>
              <a:t>Manual de Risco de Desastre: </a:t>
            </a:r>
            <a:r>
              <a:rPr lang="pt-BR" dirty="0" smtClean="0">
                <a:solidFill>
                  <a:srgbClr val="0070C0"/>
                </a:solidFill>
              </a:rPr>
              <a:t>orientações que auxiliem no diagnóstico do risco e nas ações de proteção e defesa civil.  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b="1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/>
              <a:t>Guia </a:t>
            </a:r>
            <a:r>
              <a:rPr lang="pt-BR" b="1" dirty="0"/>
              <a:t>de Orientação de Proteção e Defesa Civil para </a:t>
            </a:r>
            <a:r>
              <a:rPr lang="pt-BR" b="1" dirty="0" smtClean="0"/>
              <a:t>Gestores: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0070C0"/>
                </a:solidFill>
              </a:rPr>
              <a:t>Cartilha contendo orientações aos gestores municipais sobre a necessidade de criação e manutenção dos órgãos de proteção e defesa civil.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endParaRPr lang="pt-BR" b="1" dirty="0" smtClean="0"/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/>
              <a:t>Glossário de Proteção e Defesa Civil: </a:t>
            </a:r>
            <a:r>
              <a:rPr lang="pt-BR" dirty="0" smtClean="0">
                <a:solidFill>
                  <a:srgbClr val="0070C0"/>
                </a:solidFill>
              </a:rPr>
              <a:t>termos técnicos utilizados na área de proteção e defesa civil.</a:t>
            </a:r>
            <a:endParaRPr lang="pt-B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624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20126544"/>
              </p:ext>
            </p:extLst>
          </p:nvPr>
        </p:nvGraphicFramePr>
        <p:xfrm>
          <a:off x="467544" y="548680"/>
          <a:ext cx="8229602" cy="55066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8977"/>
                <a:gridCol w="176113"/>
                <a:gridCol w="299557"/>
                <a:gridCol w="602407"/>
                <a:gridCol w="602407"/>
                <a:gridCol w="600761"/>
                <a:gridCol w="602407"/>
                <a:gridCol w="602407"/>
                <a:gridCol w="602407"/>
                <a:gridCol w="602407"/>
                <a:gridCol w="602407"/>
                <a:gridCol w="602407"/>
                <a:gridCol w="299557"/>
                <a:gridCol w="301203"/>
                <a:gridCol w="297912"/>
                <a:gridCol w="296266"/>
              </a:tblGrid>
              <a:tr h="10225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PRODUTO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Mês 01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Mês 02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Mês 03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Mês 04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Mês 05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Mês 06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Mês 07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Mês 08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Mês 09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Mês 10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Mês 11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Mês 12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112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P </a:t>
                      </a:r>
                      <a:r>
                        <a:rPr lang="pt-BR" sz="1100" dirty="0" smtClean="0">
                          <a:effectLst/>
                        </a:rPr>
                        <a:t>1 – Plano de Trabalho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112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P </a:t>
                      </a:r>
                      <a:r>
                        <a:rPr lang="pt-BR" sz="1100" dirty="0" smtClean="0">
                          <a:effectLst/>
                        </a:rPr>
                        <a:t>2.1 - </a:t>
                      </a:r>
                      <a:r>
                        <a:rPr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Relatório Intermediário e Glossário Preliminar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20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20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20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20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112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P </a:t>
                      </a:r>
                      <a:r>
                        <a:rPr lang="pt-BR" sz="1100" dirty="0" smtClean="0">
                          <a:effectLst/>
                        </a:rPr>
                        <a:t>2.2 - </a:t>
                      </a:r>
                      <a:r>
                        <a:rPr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Relatório Final (incluindo as viagens)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20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20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112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P </a:t>
                      </a:r>
                      <a:r>
                        <a:rPr lang="pt-BR" sz="1100" dirty="0" smtClean="0">
                          <a:effectLst/>
                        </a:rPr>
                        <a:t>3 – </a:t>
                      </a:r>
                      <a:r>
                        <a:rPr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Órgão de Proteção e Defesa Civil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20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112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P </a:t>
                      </a:r>
                      <a:r>
                        <a:rPr lang="pt-BR" sz="1100" dirty="0" smtClean="0">
                          <a:effectLst/>
                        </a:rPr>
                        <a:t>4 - </a:t>
                      </a:r>
                      <a:r>
                        <a:rPr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Manual de Risco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20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112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P </a:t>
                      </a:r>
                      <a:r>
                        <a:rPr lang="pt-BR" sz="1100" dirty="0" smtClean="0">
                          <a:effectLst/>
                        </a:rPr>
                        <a:t>5</a:t>
                      </a:r>
                      <a:r>
                        <a:rPr lang="pt-BR" sz="1100" baseline="0" dirty="0" smtClean="0">
                          <a:effectLst/>
                        </a:rPr>
                        <a:t> - </a:t>
                      </a:r>
                      <a:r>
                        <a:rPr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Manual Planejamento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20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20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20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20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/>
                </a:tc>
              </a:tr>
              <a:tr h="5112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P </a:t>
                      </a:r>
                      <a:r>
                        <a:rPr lang="pt-BR" sz="1100" dirty="0" smtClean="0">
                          <a:effectLst/>
                        </a:rPr>
                        <a:t>6 - </a:t>
                      </a:r>
                      <a:r>
                        <a:rPr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Guia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20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20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20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20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20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112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P </a:t>
                      </a:r>
                      <a:r>
                        <a:rPr lang="pt-BR" sz="1100" dirty="0" smtClean="0">
                          <a:effectLst/>
                        </a:rPr>
                        <a:t>7 - </a:t>
                      </a:r>
                      <a:r>
                        <a:rPr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Glossário definitivo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20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20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20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20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20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20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Times New Roman"/>
                        <a:cs typeface="Bookman Old Style"/>
                      </a:endParaRPr>
                    </a:p>
                  </a:txBody>
                  <a:tcPr marL="44450" marR="44450" marT="0" marB="0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7388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15616" y="1772816"/>
            <a:ext cx="630562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OBRIGADA!</a:t>
            </a:r>
          </a:p>
          <a:p>
            <a:pPr algn="ctr"/>
            <a:endParaRPr lang="pt-BR" dirty="0"/>
          </a:p>
          <a:p>
            <a:pPr algn="ctr"/>
            <a:r>
              <a:rPr lang="pt-BR" dirty="0" smtClean="0"/>
              <a:t>Secretaria </a:t>
            </a:r>
            <a:r>
              <a:rPr lang="pt-BR" dirty="0"/>
              <a:t>Nacional de Proteção e Defesa Civil </a:t>
            </a:r>
            <a:br>
              <a:rPr lang="pt-BR" dirty="0"/>
            </a:br>
            <a:r>
              <a:rPr lang="pt-BR" dirty="0"/>
              <a:t>Departamento de Minimização de </a:t>
            </a:r>
            <a:r>
              <a:rPr lang="pt-BR" dirty="0" smtClean="0"/>
              <a:t>Desastres - DMD</a:t>
            </a:r>
            <a:endParaRPr lang="pt-BR" dirty="0"/>
          </a:p>
          <a:p>
            <a:pPr algn="ctr"/>
            <a:r>
              <a:rPr lang="pt-BR" dirty="0"/>
              <a:t>Esplanada dos Ministérios - Bloco “E”, 7­º andar - Sala 723</a:t>
            </a:r>
          </a:p>
          <a:p>
            <a:pPr algn="ctr"/>
            <a:r>
              <a:rPr lang="pt-BR" dirty="0"/>
              <a:t>Brasília/DF - CEP: 70.067-901                </a:t>
            </a:r>
          </a:p>
          <a:p>
            <a:pPr algn="ctr"/>
            <a:r>
              <a:rPr lang="pt-BR" dirty="0"/>
              <a:t>Telefone: (61) 2034-5538</a:t>
            </a:r>
          </a:p>
          <a:p>
            <a:pPr algn="ctr"/>
            <a:endParaRPr lang="pt-BR" dirty="0" smtClean="0"/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62151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</TotalTime>
  <Words>752</Words>
  <Application>Microsoft Office PowerPoint</Application>
  <PresentationFormat>Apresentação na tela (4:3)</PresentationFormat>
  <Paragraphs>223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Ministerio da Integracao Nacional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Fernando Erdmann da Silva F. Ritter</dc:creator>
  <cp:lastModifiedBy>CM</cp:lastModifiedBy>
  <cp:revision>85</cp:revision>
  <dcterms:created xsi:type="dcterms:W3CDTF">2015-01-21T20:27:26Z</dcterms:created>
  <dcterms:modified xsi:type="dcterms:W3CDTF">2015-11-24T18:11:08Z</dcterms:modified>
</cp:coreProperties>
</file>